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1"/>
  </p:notesMasterIdLst>
  <p:sldIdLst>
    <p:sldId id="279" r:id="rId2"/>
    <p:sldId id="280" r:id="rId3"/>
    <p:sldId id="296" r:id="rId4"/>
    <p:sldId id="261" r:id="rId5"/>
    <p:sldId id="263" r:id="rId6"/>
    <p:sldId id="264" r:id="rId7"/>
    <p:sldId id="265" r:id="rId8"/>
    <p:sldId id="303" r:id="rId9"/>
    <p:sldId id="325" r:id="rId10"/>
    <p:sldId id="326" r:id="rId11"/>
    <p:sldId id="327" r:id="rId12"/>
    <p:sldId id="328" r:id="rId13"/>
    <p:sldId id="267" r:id="rId14"/>
    <p:sldId id="268" r:id="rId15"/>
    <p:sldId id="269" r:id="rId16"/>
    <p:sldId id="270" r:id="rId17"/>
    <p:sldId id="271" r:id="rId18"/>
    <p:sldId id="281" r:id="rId19"/>
    <p:sldId id="286" r:id="rId20"/>
    <p:sldId id="287" r:id="rId21"/>
    <p:sldId id="289" r:id="rId22"/>
    <p:sldId id="290" r:id="rId23"/>
    <p:sldId id="291" r:id="rId24"/>
    <p:sldId id="292" r:id="rId25"/>
    <p:sldId id="293" r:id="rId26"/>
    <p:sldId id="273" r:id="rId27"/>
    <p:sldId id="274" r:id="rId28"/>
    <p:sldId id="275" r:id="rId29"/>
    <p:sldId id="298" r:id="rId30"/>
    <p:sldId id="282" r:id="rId31"/>
    <p:sldId id="283" r:id="rId32"/>
    <p:sldId id="284" r:id="rId33"/>
    <p:sldId id="285" r:id="rId34"/>
    <p:sldId id="277" r:id="rId35"/>
    <p:sldId id="294" r:id="rId36"/>
    <p:sldId id="295" r:id="rId37"/>
    <p:sldId id="300" r:id="rId38"/>
    <p:sldId id="301" r:id="rId39"/>
    <p:sldId id="302" r:id="rId40"/>
    <p:sldId id="304" r:id="rId41"/>
    <p:sldId id="305" r:id="rId42"/>
    <p:sldId id="306" r:id="rId43"/>
    <p:sldId id="307" r:id="rId44"/>
    <p:sldId id="308" r:id="rId45"/>
    <p:sldId id="317" r:id="rId46"/>
    <p:sldId id="309" r:id="rId47"/>
    <p:sldId id="310" r:id="rId48"/>
    <p:sldId id="311" r:id="rId49"/>
    <p:sldId id="312" r:id="rId50"/>
    <p:sldId id="313" r:id="rId51"/>
    <p:sldId id="314" r:id="rId52"/>
    <p:sldId id="315" r:id="rId53"/>
    <p:sldId id="316" r:id="rId54"/>
    <p:sldId id="318" r:id="rId55"/>
    <p:sldId id="319" r:id="rId56"/>
    <p:sldId id="321" r:id="rId57"/>
    <p:sldId id="322" r:id="rId58"/>
    <p:sldId id="323" r:id="rId59"/>
    <p:sldId id="33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660"/>
  </p:normalViewPr>
  <p:slideViewPr>
    <p:cSldViewPr>
      <p:cViewPr>
        <p:scale>
          <a:sx n="60" d="100"/>
          <a:sy n="60" d="100"/>
        </p:scale>
        <p:origin x="-70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FA2D4-BFC6-4A70-A1EA-C0A00AD6EA85}" type="datetimeFigureOut">
              <a:rPr lang="id-ID" smtClean="0"/>
              <a:pPr/>
              <a:t>2012-12-27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29A17-051D-46DF-84DE-28116B7941C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96929A17-051D-46DF-84DE-28116B7941C5}"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21</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23</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24</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25</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26</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27</a:t>
            </a:fld>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28</a:t>
            </a:fld>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29</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30</a:t>
            </a:fld>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31</a:t>
            </a:fld>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32</a:t>
            </a:fld>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33</a:t>
            </a:fld>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34</a:t>
            </a:fld>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35</a:t>
            </a:fld>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36</a:t>
            </a:fld>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37</a:t>
            </a:fld>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38</a:t>
            </a:fld>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39</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a:t>
            </a:fld>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40</a:t>
            </a:fld>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41</a:t>
            </a:fld>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42</a:t>
            </a:fld>
            <a:endParaRPr lang="id-ID"/>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43</a:t>
            </a:fld>
            <a:endParaRPr lang="id-ID"/>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44</a:t>
            </a:fld>
            <a:endParaRPr lang="id-ID"/>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45</a:t>
            </a:fld>
            <a:endParaRPr lang="id-ID"/>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46</a:t>
            </a:fld>
            <a:endParaRPr lang="id-ID"/>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47</a:t>
            </a:fld>
            <a:endParaRPr lang="id-ID"/>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48</a:t>
            </a:fld>
            <a:endParaRPr lang="id-ID"/>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49</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a:t>
            </a:fld>
            <a:endParaRPr lang="id-ID"/>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50</a:t>
            </a:fld>
            <a:endParaRPr lang="id-ID"/>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51</a:t>
            </a:fld>
            <a:endParaRPr lang="id-ID"/>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52</a:t>
            </a:fld>
            <a:endParaRPr lang="id-ID"/>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53</a:t>
            </a:fld>
            <a:endParaRPr lang="id-ID"/>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54</a:t>
            </a:fld>
            <a:endParaRPr lang="id-ID"/>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55</a:t>
            </a:fld>
            <a:endParaRPr lang="id-ID"/>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56</a:t>
            </a:fld>
            <a:endParaRPr lang="id-ID"/>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57</a:t>
            </a:fld>
            <a:endParaRPr lang="id-ID"/>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58</a:t>
            </a:fld>
            <a:endParaRPr lang="id-ID"/>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59</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929A17-051D-46DF-84DE-28116B7941C5}"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2D4053D-75EE-4F6E-8042-68FC35EFB6DB}" type="datetimeFigureOut">
              <a:rPr lang="en-US" smtClean="0"/>
              <a:pPr/>
              <a:t>12/27/2012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B02C51D-923B-4C2A-801F-1172D938A2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2D4053D-75EE-4F6E-8042-68FC35EFB6DB}" type="datetimeFigureOut">
              <a:rPr lang="en-US" smtClean="0"/>
              <a:pPr/>
              <a:t>12/27/2012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B02C51D-923B-4C2A-801F-1172D938A2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2D4053D-75EE-4F6E-8042-68FC35EFB6DB}" type="datetimeFigureOut">
              <a:rPr lang="en-US" smtClean="0"/>
              <a:pPr/>
              <a:t>12/27/2012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B02C51D-923B-4C2A-801F-1172D938A2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2D4053D-75EE-4F6E-8042-68FC35EFB6DB}" type="datetimeFigureOut">
              <a:rPr lang="en-US" smtClean="0"/>
              <a:pPr/>
              <a:t>12/27/2012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02C51D-923B-4C2A-801F-1172D938A2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2D4053D-75EE-4F6E-8042-68FC35EFB6DB}" type="datetimeFigureOut">
              <a:rPr lang="en-US" smtClean="0"/>
              <a:pPr/>
              <a:t>12/27/2012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B02C51D-923B-4C2A-801F-1172D938A22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2D4053D-75EE-4F6E-8042-68FC35EFB6DB}" type="datetimeFigureOut">
              <a:rPr lang="en-US" smtClean="0"/>
              <a:pPr/>
              <a:t>12/27/2012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B02C51D-923B-4C2A-801F-1172D938A2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xm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28.xml"/><Relationship Id="rId4" Type="http://schemas.openxmlformats.org/officeDocument/2006/relationships/slide" Target="slide36.xml"/><Relationship Id="rId9" Type="http://schemas.openxmlformats.org/officeDocument/2006/relationships/slide" Target="slide4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emf"/><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6.jpe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3.gif"/><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slide" Target="slide4.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24.em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26.xml"/><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slide" Target="slide40.xml"/><Relationship Id="rId4" Type="http://schemas.openxmlformats.org/officeDocument/2006/relationships/slide" Target="slide4.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26.emf"/><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4.emf"/><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3.jpeg"/><Relationship Id="rId9" Type="http://schemas.openxmlformats.org/officeDocument/2006/relationships/image" Target="../media/image10.gif"/></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3.xml"/><Relationship Id="rId7" Type="http://schemas.openxmlformats.org/officeDocument/2006/relationships/image" Target="../media/image2.jpeg"/><Relationship Id="rId12" Type="http://schemas.openxmlformats.org/officeDocument/2006/relationships/slide" Target="slide40.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31.xml"/><Relationship Id="rId11" Type="http://schemas.openxmlformats.org/officeDocument/2006/relationships/slide" Target="slide28.xml"/><Relationship Id="rId5" Type="http://schemas.openxmlformats.org/officeDocument/2006/relationships/slide" Target="slide32.xml"/><Relationship Id="rId10"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2.jpeg"/><Relationship Id="rId7" Type="http://schemas.openxmlformats.org/officeDocument/2006/relationships/slide" Target="slide2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2.jpeg"/><Relationship Id="rId7"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3.gif"/><Relationship Id="rId5" Type="http://schemas.openxmlformats.org/officeDocument/2006/relationships/image" Target="../media/image46.emf"/><Relationship Id="rId4" Type="http://schemas.openxmlformats.org/officeDocument/2006/relationships/image" Target="../media/image45.emf"/></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9.emf"/></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50.jpeg"/><Relationship Id="rId7"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38.xml"/><Relationship Id="rId5" Type="http://schemas.openxmlformats.org/officeDocument/2006/relationships/image" Target="../media/image51.jpeg"/><Relationship Id="rId4" Type="http://schemas.openxmlformats.org/officeDocument/2006/relationships/slide" Target="slide39.xml"/><Relationship Id="rId9"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jpeg"/><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image" Target="../media/image56.gif"/><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image" Target="../media/image56.gif"/><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9.xml"/><Relationship Id="rId4"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www.generalfiles.com/download/gs235a6b10h32i0/Fungsi%20Komposisi%20dan%20Fungsi%20Invers%20-IPS.pdf.html" TargetMode="External"/><Relationship Id="rId5" Type="http://schemas.openxmlformats.org/officeDocument/2006/relationships/hyperlink" Target="http://matematikadisma.blogspot.com/2011/07/materi-ajar-matematika-xi-ips-bab_9883.html" TargetMode="External"/><Relationship Id="rId4" Type="http://schemas.openxmlformats.org/officeDocument/2006/relationships/hyperlink" Target="http://makalahmajannaii.blogspot.com/2012/09/manfaat-komputer-dalam-pembelajaran.html"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2.xml"/><Relationship Id="rId7" Type="http://schemas.openxmlformats.org/officeDocument/2006/relationships/image" Target="../media/image2.jpeg"/><Relationship Id="rId12" Type="http://schemas.openxmlformats.org/officeDocument/2006/relationships/slide" Target="slide48.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slide" Target="slide40.xml"/><Relationship Id="rId11" Type="http://schemas.openxmlformats.org/officeDocument/2006/relationships/slide" Target="slide43.xml"/><Relationship Id="rId5" Type="http://schemas.openxmlformats.org/officeDocument/2006/relationships/slide" Target="slide28.xml"/><Relationship Id="rId10" Type="http://schemas.openxmlformats.org/officeDocument/2006/relationships/slide" Target="slide49.xml"/><Relationship Id="rId4" Type="http://schemas.openxmlformats.org/officeDocument/2006/relationships/slide" Target="slide36.xml"/><Relationship Id="rId9" Type="http://schemas.openxmlformats.org/officeDocument/2006/relationships/slide" Target="slide56.xml"/></Relationships>
</file>

<file path=ppt/slides/_rels/slide42.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2.xml"/><Relationship Id="rId7"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slide" Target="slide28.xml"/><Relationship Id="rId4" Type="http://schemas.openxmlformats.org/officeDocument/2006/relationships/slide" Target="slide36.xml"/><Relationship Id="rId9"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47.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slide" Target="slide52.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slide" Target="slide59.xml"/><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slide" Target="slide56.xml"/><Relationship Id="rId4" Type="http://schemas.openxmlformats.org/officeDocument/2006/relationships/hyperlink" Target="http://unknown-mboh.blogspot.com/2012/08/cara-meningkatkan-motivasi-belajar.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slide" Target="slide56.xml"/><Relationship Id="rId4" Type="http://schemas.openxmlformats.org/officeDocument/2006/relationships/hyperlink" Target="http://unknown-mboh.blogspot.com/2012/08/cara-meningkatkan-motivasi-belajar.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ction Button: Home 12">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ounded Rectangle 13">
            <a:hlinkClick r:id="rId3"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16" name="Rounded Rectangle 15">
            <a:hlinkClick r:id="rId4"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17" name="Rounded Rectangle 16">
            <a:hlinkClick r:id="rId5"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pic>
        <p:nvPicPr>
          <p:cNvPr id="18" name="Picture 17" descr="09786587.jpeg"/>
          <p:cNvPicPr>
            <a:picLocks noChangeAspect="1"/>
          </p:cNvPicPr>
          <p:nvPr/>
        </p:nvPicPr>
        <p:blipFill>
          <a:blip r:embed="rId6"/>
          <a:stretch>
            <a:fillRect/>
          </a:stretch>
        </p:blipFill>
        <p:spPr>
          <a:xfrm>
            <a:off x="0" y="3810000"/>
            <a:ext cx="8153400" cy="2514600"/>
          </a:xfrm>
          <a:prstGeom prst="rect">
            <a:avLst/>
          </a:prstGeom>
        </p:spPr>
      </p:pic>
      <p:sp>
        <p:nvSpPr>
          <p:cNvPr id="19" name="TextBox 18"/>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20" name="Picture 19" descr="DORA.jpeg"/>
          <p:cNvPicPr>
            <a:picLocks noChangeAspect="1"/>
          </p:cNvPicPr>
          <p:nvPr/>
        </p:nvPicPr>
        <p:blipFill>
          <a:blip r:embed="rId7"/>
          <a:stretch>
            <a:fillRect/>
          </a:stretch>
        </p:blipFill>
        <p:spPr>
          <a:xfrm>
            <a:off x="6781801" y="4191000"/>
            <a:ext cx="1295400" cy="794514"/>
          </a:xfrm>
          <a:prstGeom prst="rect">
            <a:avLst/>
          </a:prstGeom>
        </p:spPr>
      </p:pic>
      <p:sp>
        <p:nvSpPr>
          <p:cNvPr id="21" name="Lightning Bolt 20"/>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ounded Rectangle 10">
            <a:hlinkClick r:id="rId8"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12" name="Rounded Rectangle 11">
            <a:hlinkClick r:id="rId9"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par>
                                <p:cTn id="10" presetID="29" presetClass="entr" presetSubtype="0" fill="hold" grpId="1"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2"/>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500"/>
                                        <p:tgtEl>
                                          <p:spTgt spid="17"/>
                                        </p:tgtEl>
                                      </p:cBhvr>
                                    </p:animEffect>
                                  </p:childTnLst>
                                </p:cTn>
                              </p:par>
                              <p:par>
                                <p:cTn id="15" presetID="29"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2"/>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500"/>
                                        <p:tgtEl>
                                          <p:spTgt spid="12"/>
                                        </p:tgtEl>
                                      </p:cBhvr>
                                    </p:animEffect>
                                  </p:childTnLst>
                                </p:cTn>
                              </p:par>
                              <p:par>
                                <p:cTn id="20" presetID="29" presetClass="entr" presetSubtype="0" fill="hold" grpId="1"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500"/>
                                        <p:tgtEl>
                                          <p:spTgt spid="14"/>
                                        </p:tgtEl>
                                      </p:cBhvr>
                                    </p:animEffect>
                                  </p:childTnLst>
                                </p:cTn>
                              </p:par>
                              <p:par>
                                <p:cTn id="25" presetID="29" presetClass="entr"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6"/>
                                        </p:tgtEl>
                                      </p:cBhvr>
                                    </p:animEffect>
                                  </p:childTnLst>
                                </p:cTn>
                              </p:par>
                              <p:par>
                                <p:cTn id="30" presetID="29"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2"/>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50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par>
                                <p:cTn id="38" presetID="22" presetClass="entr" presetSubtype="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by="(-#ppt_w*2)" calcmode="lin" valueType="num">
                                      <p:cBhvr rctx="PPT">
                                        <p:cTn id="43" dur="250" autoRev="1" fill="hold">
                                          <p:stCondLst>
                                            <p:cond delay="0"/>
                                          </p:stCondLst>
                                        </p:cTn>
                                        <p:tgtEl>
                                          <p:spTgt spid="19"/>
                                        </p:tgtEl>
                                        <p:attrNameLst>
                                          <p:attrName>ppt_w</p:attrName>
                                        </p:attrNameLst>
                                      </p:cBhvr>
                                    </p:anim>
                                    <p:anim by="(#ppt_w*0.50)" calcmode="lin" valueType="num">
                                      <p:cBhvr>
                                        <p:cTn id="44" dur="250" decel="50000" autoRev="1" fill="hold">
                                          <p:stCondLst>
                                            <p:cond delay="0"/>
                                          </p:stCondLst>
                                        </p:cTn>
                                        <p:tgtEl>
                                          <p:spTgt spid="19"/>
                                        </p:tgtEl>
                                        <p:attrNameLst>
                                          <p:attrName>ppt_x</p:attrName>
                                        </p:attrNameLst>
                                      </p:cBhvr>
                                    </p:anim>
                                    <p:anim from="(-#ppt_h/2)" to="(#ppt_y)" calcmode="lin" valueType="num">
                                      <p:cBhvr>
                                        <p:cTn id="45" dur="500" fill="hold">
                                          <p:stCondLst>
                                            <p:cond delay="0"/>
                                          </p:stCondLst>
                                        </p:cTn>
                                        <p:tgtEl>
                                          <p:spTgt spid="19"/>
                                        </p:tgtEl>
                                        <p:attrNameLst>
                                          <p:attrName>ppt_y</p:attrName>
                                        </p:attrNameLst>
                                      </p:cBhvr>
                                    </p:anim>
                                    <p:animRot by="21600000">
                                      <p:cBhvr>
                                        <p:cTn id="46" dur="500" fill="hold">
                                          <p:stCondLst>
                                            <p:cond delay="0"/>
                                          </p:stCondLst>
                                        </p:cTn>
                                        <p:tgtEl>
                                          <p:spTgt spid="19"/>
                                        </p:tgtEl>
                                        <p:attrNameLst>
                                          <p:attrName>r</p:attrName>
                                        </p:attrNameLst>
                                      </p:cBhvr>
                                    </p:animRo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16" grpId="1" animBg="1"/>
      <p:bldP spid="17" grpId="1" animBg="1"/>
      <p:bldP spid="19" grpId="0"/>
      <p:bldP spid="21" grpId="0" animBg="1"/>
      <p:bldP spid="11" grpId="1" animBg="1"/>
      <p:bldP spid="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990600" y="838200"/>
            <a:ext cx="6019800" cy="5478423"/>
          </a:xfrm>
          <a:prstGeom prst="rect">
            <a:avLst/>
          </a:prstGeom>
          <a:noFill/>
        </p:spPr>
        <p:txBody>
          <a:bodyPr wrap="square" rtlCol="0">
            <a:spAutoFit/>
          </a:bodyPr>
          <a:lstStyle/>
          <a:p>
            <a:pPr lvl="0"/>
            <a:r>
              <a:rPr lang="id-ID" sz="1400"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subjektif</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p>
          <a:p>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Dari diagram </a:t>
            </a:r>
            <a:r>
              <a:rPr lang="en-US" sz="1400" dirty="0" err="1" smtClean="0">
                <a:latin typeface="Times New Roman" pitchFamily="18" charset="0"/>
                <a:cs typeface="Times New Roman" pitchFamily="18" charset="0"/>
              </a:rPr>
              <a:t>diamping</a:t>
            </a:r>
            <a:r>
              <a:rPr lang="en-US" sz="1400" dirty="0" smtClean="0">
                <a:latin typeface="Times New Roman" pitchFamily="18" charset="0"/>
                <a:cs typeface="Times New Roman" pitchFamily="18" charset="0"/>
              </a:rPr>
              <a:t> f : A </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terlihat</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id-ID"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range </a:t>
            </a:r>
            <a:r>
              <a:rPr lang="en-US" sz="1400" dirty="0" err="1" smtClean="0">
                <a:latin typeface="Times New Roman" pitchFamily="18" charset="0"/>
                <a:cs typeface="Times New Roman" pitchFamily="18" charset="0"/>
              </a:rPr>
              <a:t>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a:t>
            </a:r>
            <a:r>
              <a:rPr lang="en-US" sz="1400" dirty="0" smtClean="0">
                <a:latin typeface="Times New Roman" pitchFamily="18" charset="0"/>
                <a:cs typeface="Times New Roman" pitchFamily="18" charset="0"/>
              </a:rPr>
              <a:t> = B.</a:t>
            </a:r>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p>
          <a:p>
            <a:r>
              <a:rPr lang="id-ID" sz="1400" dirty="0" smtClean="0">
                <a:latin typeface="Times New Roman" pitchFamily="18" charset="0"/>
                <a:cs typeface="Times New Roman" pitchFamily="18" charset="0"/>
              </a:rPr>
              <a:t>        </a:t>
            </a:r>
          </a:p>
          <a:p>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Jadi, dapat didefinisikan bahwa: </a:t>
            </a:r>
          </a:p>
          <a:p>
            <a:r>
              <a:rPr lang="id-ID" sz="1400" dirty="0" smtClean="0">
                <a:latin typeface="Times New Roman" pitchFamily="18" charset="0"/>
                <a:cs typeface="Times New Roman" pitchFamily="18" charset="0"/>
              </a:rPr>
              <a:t>Fungsi f : A → B merupakan fungsi pada (subjektif)</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jika setiap anggota di B memiliki pasangan di A sehingga range f sama dengan B atau f (A) = B</a:t>
            </a:r>
          </a:p>
          <a:p>
            <a:endParaRPr lang="id-ID" sz="1400" dirty="0" smtClean="0">
              <a:latin typeface="Times New Roman" pitchFamily="18" charset="0"/>
              <a:cs typeface="Times New Roman" pitchFamily="18" charset="0"/>
            </a:endParaRPr>
          </a:p>
          <a:p>
            <a:pPr lvl="0"/>
            <a:r>
              <a:rPr lang="id-ID" sz="1400"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bijektif</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Dari diagram </a:t>
            </a:r>
            <a:r>
              <a:rPr lang="en-US" sz="1400" dirty="0" err="1" smtClean="0">
                <a:latin typeface="Times New Roman" pitchFamily="18" charset="0"/>
                <a:cs typeface="Times New Roman" pitchFamily="18" charset="0"/>
              </a:rPr>
              <a:t>diamping</a:t>
            </a:r>
            <a:r>
              <a:rPr lang="en-US" sz="1400" dirty="0" smtClean="0">
                <a:latin typeface="Times New Roman" pitchFamily="18" charset="0"/>
                <a:cs typeface="Times New Roman" pitchFamily="18" charset="0"/>
              </a:rPr>
              <a:t> f : A</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range </a:t>
            </a:r>
            <a:r>
              <a:rPr lang="en-US" sz="1400" i="1" dirty="0" smtClean="0">
                <a:latin typeface="Times New Roman" pitchFamily="18" charset="0"/>
                <a:cs typeface="Times New Roman" pitchFamily="18" charset="0"/>
              </a:rPr>
              <a:t>f (A)</a:t>
            </a:r>
            <a:r>
              <a:rPr lang="en-US" sz="1400" dirty="0" smtClean="0">
                <a:latin typeface="Times New Roman" pitchFamily="18" charset="0"/>
                <a:cs typeface="Times New Roman" pitchFamily="18" charset="0"/>
              </a:rPr>
              <a:t> = B.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subjektif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seperti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bijektif</a:t>
            </a:r>
            <a:r>
              <a:rPr lang="en-US" sz="1400" i="1"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a:r>
            <a:br>
              <a:rPr lang="id-ID" sz="1400" dirty="0" smtClean="0">
                <a:latin typeface="Times New Roman" pitchFamily="18" charset="0"/>
                <a:cs typeface="Times New Roman" pitchFamily="18" charset="0"/>
              </a:rPr>
            </a:br>
            <a:r>
              <a:rPr lang="id-ID"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a:t>
            </a:r>
            <a:endParaRPr lang="id-ID" sz="1400" dirty="0" smtClean="0">
              <a:latin typeface="Times New Roman" pitchFamily="18" charset="0"/>
              <a:cs typeface="Times New Roman" pitchFamily="18" charset="0"/>
            </a:endParaRPr>
          </a:p>
        </p:txBody>
      </p:sp>
      <p:sp>
        <p:nvSpPr>
          <p:cNvPr id="5"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6" name="Action Button: Back or Previous 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Action Button: Home 6">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Flowchart: Connector 9"/>
          <p:cNvSpPr/>
          <p:nvPr/>
        </p:nvSpPr>
        <p:spPr>
          <a:xfrm>
            <a:off x="1143000" y="13716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1</a:t>
            </a:r>
          </a:p>
          <a:p>
            <a:pPr algn="ctr">
              <a:lnSpc>
                <a:spcPct val="150000"/>
              </a:lnSpc>
            </a:pPr>
            <a:r>
              <a:rPr lang="id-ID" sz="1000" dirty="0" smtClean="0">
                <a:solidFill>
                  <a:schemeClr val="tx1"/>
                </a:solidFill>
                <a:latin typeface="Times New Roman" pitchFamily="18" charset="0"/>
                <a:cs typeface="Times New Roman" pitchFamily="18" charset="0"/>
              </a:rPr>
              <a:t>2</a:t>
            </a:r>
          </a:p>
          <a:p>
            <a:pPr algn="ctr">
              <a:lnSpc>
                <a:spcPct val="150000"/>
              </a:lnSpc>
            </a:pPr>
            <a:r>
              <a:rPr lang="id-ID" sz="1000" dirty="0" smtClean="0">
                <a:solidFill>
                  <a:schemeClr val="tx1"/>
                </a:solidFill>
                <a:latin typeface="Times New Roman" pitchFamily="18" charset="0"/>
                <a:cs typeface="Times New Roman" pitchFamily="18" charset="0"/>
              </a:rPr>
              <a:t>3</a:t>
            </a:r>
          </a:p>
          <a:p>
            <a:pPr algn="ctr">
              <a:lnSpc>
                <a:spcPct val="150000"/>
              </a:lnSpc>
            </a:pPr>
            <a:r>
              <a:rPr lang="id-ID" sz="1000" dirty="0" smtClean="0">
                <a:solidFill>
                  <a:schemeClr val="tx1"/>
                </a:solidFill>
                <a:latin typeface="Times New Roman" pitchFamily="18" charset="0"/>
                <a:cs typeface="Times New Roman" pitchFamily="18" charset="0"/>
              </a:rPr>
              <a:t>4</a:t>
            </a:r>
          </a:p>
          <a:p>
            <a:pPr algn="ctr">
              <a:lnSpc>
                <a:spcPct val="150000"/>
              </a:lnSpc>
            </a:pPr>
            <a:r>
              <a:rPr lang="id-ID" sz="1000" dirty="0" smtClean="0">
                <a:solidFill>
                  <a:schemeClr val="tx1"/>
                </a:solidFill>
                <a:latin typeface="Times New Roman" pitchFamily="18" charset="0"/>
                <a:cs typeface="Times New Roman" pitchFamily="18" charset="0"/>
              </a:rPr>
              <a:t>5</a:t>
            </a:r>
          </a:p>
        </p:txBody>
      </p:sp>
      <p:sp>
        <p:nvSpPr>
          <p:cNvPr id="11" name="Flowchart: Connector 10"/>
          <p:cNvSpPr/>
          <p:nvPr/>
        </p:nvSpPr>
        <p:spPr>
          <a:xfrm>
            <a:off x="2057400" y="13716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A</a:t>
            </a:r>
          </a:p>
          <a:p>
            <a:pPr algn="ctr">
              <a:lnSpc>
                <a:spcPct val="150000"/>
              </a:lnSpc>
            </a:pPr>
            <a:r>
              <a:rPr lang="id-ID" sz="1000" dirty="0" smtClean="0">
                <a:solidFill>
                  <a:schemeClr val="tx1"/>
                </a:solidFill>
                <a:latin typeface="Times New Roman" pitchFamily="18" charset="0"/>
                <a:cs typeface="Times New Roman" pitchFamily="18" charset="0"/>
              </a:rPr>
              <a:t>B</a:t>
            </a:r>
          </a:p>
          <a:p>
            <a:pPr algn="ctr">
              <a:lnSpc>
                <a:spcPct val="150000"/>
              </a:lnSpc>
            </a:pPr>
            <a:r>
              <a:rPr lang="id-ID" sz="1000" dirty="0" smtClean="0">
                <a:solidFill>
                  <a:schemeClr val="tx1"/>
                </a:solidFill>
                <a:latin typeface="Times New Roman" pitchFamily="18" charset="0"/>
                <a:cs typeface="Times New Roman" pitchFamily="18" charset="0"/>
              </a:rPr>
              <a:t>C</a:t>
            </a:r>
          </a:p>
          <a:p>
            <a:pPr algn="ctr">
              <a:lnSpc>
                <a:spcPct val="150000"/>
              </a:lnSpc>
            </a:pPr>
            <a:r>
              <a:rPr lang="id-ID" sz="1000" dirty="0" smtClean="0">
                <a:solidFill>
                  <a:schemeClr val="tx1"/>
                </a:solidFill>
                <a:latin typeface="Times New Roman" pitchFamily="18" charset="0"/>
                <a:cs typeface="Times New Roman" pitchFamily="18" charset="0"/>
              </a:rPr>
              <a:t>D</a:t>
            </a:r>
          </a:p>
          <a:p>
            <a:pPr algn="ctr">
              <a:lnSpc>
                <a:spcPct val="150000"/>
              </a:lnSpc>
            </a:pPr>
            <a:endParaRPr lang="id-ID" sz="1000" dirty="0" smtClean="0">
              <a:solidFill>
                <a:schemeClr val="tx1"/>
              </a:solidFill>
              <a:latin typeface="Times New Roman" pitchFamily="18" charset="0"/>
              <a:cs typeface="Times New Roman" pitchFamily="18" charset="0"/>
            </a:endParaRPr>
          </a:p>
        </p:txBody>
      </p:sp>
      <p:cxnSp>
        <p:nvCxnSpPr>
          <p:cNvPr id="3073" name="AutoShape 1"/>
          <p:cNvCxnSpPr>
            <a:cxnSpLocks noChangeShapeType="1"/>
          </p:cNvCxnSpPr>
          <p:nvPr/>
        </p:nvCxnSpPr>
        <p:spPr bwMode="auto">
          <a:xfrm>
            <a:off x="1597025" y="1552575"/>
            <a:ext cx="723900" cy="1588"/>
          </a:xfrm>
          <a:prstGeom prst="straightConnector1">
            <a:avLst/>
          </a:prstGeom>
          <a:noFill/>
          <a:ln w="9525">
            <a:solidFill>
              <a:srgbClr val="000000"/>
            </a:solidFill>
            <a:round/>
            <a:headEnd type="triangle" w="med" len="med"/>
            <a:tailEnd type="triangle" w="med" len="med"/>
          </a:ln>
        </p:spPr>
      </p:cxnSp>
      <p:cxnSp>
        <p:nvCxnSpPr>
          <p:cNvPr id="3074" name="AutoShape 2"/>
          <p:cNvCxnSpPr>
            <a:cxnSpLocks noChangeShapeType="1"/>
          </p:cNvCxnSpPr>
          <p:nvPr/>
        </p:nvCxnSpPr>
        <p:spPr bwMode="auto">
          <a:xfrm flipV="1">
            <a:off x="1585913" y="2292350"/>
            <a:ext cx="723900" cy="146050"/>
          </a:xfrm>
          <a:prstGeom prst="straightConnector1">
            <a:avLst/>
          </a:prstGeom>
          <a:noFill/>
          <a:ln w="9525">
            <a:solidFill>
              <a:srgbClr val="000000"/>
            </a:solidFill>
            <a:round/>
            <a:headEnd type="triangle" w="med" len="med"/>
            <a:tailEnd type="triangle" w="med" len="med"/>
          </a:ln>
        </p:spPr>
      </p:cxnSp>
      <p:cxnSp>
        <p:nvCxnSpPr>
          <p:cNvPr id="3075" name="AutoShape 3"/>
          <p:cNvCxnSpPr>
            <a:cxnSpLocks noChangeShapeType="1"/>
          </p:cNvCxnSpPr>
          <p:nvPr/>
        </p:nvCxnSpPr>
        <p:spPr bwMode="auto">
          <a:xfrm>
            <a:off x="1597025" y="1752600"/>
            <a:ext cx="723900" cy="1588"/>
          </a:xfrm>
          <a:prstGeom prst="straightConnector1">
            <a:avLst/>
          </a:prstGeom>
          <a:noFill/>
          <a:ln w="9525">
            <a:solidFill>
              <a:srgbClr val="000000"/>
            </a:solidFill>
            <a:round/>
            <a:headEnd type="triangle" w="med" len="med"/>
            <a:tailEnd type="triangle" w="med" len="med"/>
          </a:ln>
        </p:spPr>
      </p:cxnSp>
      <p:cxnSp>
        <p:nvCxnSpPr>
          <p:cNvPr id="3076" name="AutoShape 4"/>
          <p:cNvCxnSpPr>
            <a:cxnSpLocks noChangeShapeType="1"/>
          </p:cNvCxnSpPr>
          <p:nvPr/>
        </p:nvCxnSpPr>
        <p:spPr bwMode="auto">
          <a:xfrm>
            <a:off x="1597025" y="1981200"/>
            <a:ext cx="723900" cy="1588"/>
          </a:xfrm>
          <a:prstGeom prst="straightConnector1">
            <a:avLst/>
          </a:prstGeom>
          <a:noFill/>
          <a:ln w="9525">
            <a:solidFill>
              <a:srgbClr val="000000"/>
            </a:solidFill>
            <a:round/>
            <a:headEnd type="triangle" w="med" len="med"/>
            <a:tailEnd type="triangle" w="med" len="med"/>
          </a:ln>
        </p:spPr>
      </p:cxnSp>
      <p:cxnSp>
        <p:nvCxnSpPr>
          <p:cNvPr id="3077" name="AutoShape 5"/>
          <p:cNvCxnSpPr>
            <a:cxnSpLocks noChangeShapeType="1"/>
          </p:cNvCxnSpPr>
          <p:nvPr/>
        </p:nvCxnSpPr>
        <p:spPr bwMode="auto">
          <a:xfrm>
            <a:off x="1562100" y="2284412"/>
            <a:ext cx="723900" cy="1588"/>
          </a:xfrm>
          <a:prstGeom prst="straightConnector1">
            <a:avLst/>
          </a:prstGeom>
          <a:noFill/>
          <a:ln w="9525">
            <a:solidFill>
              <a:srgbClr val="000000"/>
            </a:solidFill>
            <a:round/>
            <a:headEnd type="triangle" w="med" len="med"/>
            <a:tailEnd type="triangle" w="med" len="med"/>
          </a:ln>
        </p:spPr>
      </p:cxnSp>
      <p:sp>
        <p:nvSpPr>
          <p:cNvPr id="27" name="Flowchart: Connector 26"/>
          <p:cNvSpPr/>
          <p:nvPr/>
        </p:nvSpPr>
        <p:spPr>
          <a:xfrm>
            <a:off x="1143000" y="4724400"/>
            <a:ext cx="685800" cy="1219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1</a:t>
            </a:r>
          </a:p>
          <a:p>
            <a:pPr algn="ctr">
              <a:lnSpc>
                <a:spcPct val="150000"/>
              </a:lnSpc>
            </a:pPr>
            <a:r>
              <a:rPr lang="id-ID" sz="1000" dirty="0" smtClean="0">
                <a:solidFill>
                  <a:schemeClr val="tx1"/>
                </a:solidFill>
                <a:latin typeface="Times New Roman" pitchFamily="18" charset="0"/>
                <a:cs typeface="Times New Roman" pitchFamily="18" charset="0"/>
              </a:rPr>
              <a:t>2</a:t>
            </a:r>
          </a:p>
          <a:p>
            <a:pPr algn="ctr">
              <a:lnSpc>
                <a:spcPct val="150000"/>
              </a:lnSpc>
            </a:pPr>
            <a:r>
              <a:rPr lang="id-ID" sz="1000" dirty="0" smtClean="0">
                <a:solidFill>
                  <a:schemeClr val="tx1"/>
                </a:solidFill>
                <a:latin typeface="Times New Roman" pitchFamily="18" charset="0"/>
                <a:cs typeface="Times New Roman" pitchFamily="18" charset="0"/>
              </a:rPr>
              <a:t>3</a:t>
            </a:r>
          </a:p>
          <a:p>
            <a:pPr algn="ctr">
              <a:lnSpc>
                <a:spcPct val="150000"/>
              </a:lnSpc>
            </a:pPr>
            <a:r>
              <a:rPr lang="id-ID" sz="1000" dirty="0" smtClean="0">
                <a:solidFill>
                  <a:schemeClr val="tx1"/>
                </a:solidFill>
                <a:latin typeface="Times New Roman" pitchFamily="18" charset="0"/>
                <a:cs typeface="Times New Roman" pitchFamily="18" charset="0"/>
              </a:rPr>
              <a:t>4</a:t>
            </a:r>
          </a:p>
          <a:p>
            <a:pPr algn="ctr">
              <a:lnSpc>
                <a:spcPct val="150000"/>
              </a:lnSpc>
            </a:pPr>
            <a:endParaRPr lang="id-ID" sz="1000" dirty="0" smtClean="0">
              <a:solidFill>
                <a:schemeClr val="tx1"/>
              </a:solidFill>
              <a:latin typeface="Times New Roman" pitchFamily="18" charset="0"/>
              <a:cs typeface="Times New Roman" pitchFamily="18" charset="0"/>
            </a:endParaRPr>
          </a:p>
        </p:txBody>
      </p:sp>
      <p:sp>
        <p:nvSpPr>
          <p:cNvPr id="28" name="Flowchart: Connector 27"/>
          <p:cNvSpPr/>
          <p:nvPr/>
        </p:nvSpPr>
        <p:spPr>
          <a:xfrm>
            <a:off x="2057400" y="4724400"/>
            <a:ext cx="685800" cy="1219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A</a:t>
            </a:r>
          </a:p>
          <a:p>
            <a:pPr algn="ctr">
              <a:lnSpc>
                <a:spcPct val="150000"/>
              </a:lnSpc>
            </a:pPr>
            <a:r>
              <a:rPr lang="id-ID" sz="1000" dirty="0" smtClean="0">
                <a:solidFill>
                  <a:schemeClr val="tx1"/>
                </a:solidFill>
                <a:latin typeface="Times New Roman" pitchFamily="18" charset="0"/>
                <a:cs typeface="Times New Roman" pitchFamily="18" charset="0"/>
              </a:rPr>
              <a:t>B</a:t>
            </a:r>
          </a:p>
          <a:p>
            <a:pPr algn="ctr">
              <a:lnSpc>
                <a:spcPct val="150000"/>
              </a:lnSpc>
            </a:pPr>
            <a:r>
              <a:rPr lang="id-ID" sz="1000" dirty="0" smtClean="0">
                <a:solidFill>
                  <a:schemeClr val="tx1"/>
                </a:solidFill>
                <a:latin typeface="Times New Roman" pitchFamily="18" charset="0"/>
                <a:cs typeface="Times New Roman" pitchFamily="18" charset="0"/>
              </a:rPr>
              <a:t>C</a:t>
            </a:r>
          </a:p>
          <a:p>
            <a:pPr algn="ctr">
              <a:lnSpc>
                <a:spcPct val="150000"/>
              </a:lnSpc>
            </a:pPr>
            <a:r>
              <a:rPr lang="id-ID" sz="1000" dirty="0" smtClean="0">
                <a:solidFill>
                  <a:schemeClr val="tx1"/>
                </a:solidFill>
                <a:latin typeface="Times New Roman" pitchFamily="18" charset="0"/>
                <a:cs typeface="Times New Roman" pitchFamily="18" charset="0"/>
              </a:rPr>
              <a:t>D</a:t>
            </a:r>
          </a:p>
          <a:p>
            <a:pPr algn="ctr">
              <a:lnSpc>
                <a:spcPct val="150000"/>
              </a:lnSpc>
            </a:pPr>
            <a:endParaRPr lang="id-ID" sz="1000" dirty="0" smtClean="0">
              <a:solidFill>
                <a:schemeClr val="tx1"/>
              </a:solidFill>
              <a:latin typeface="Times New Roman" pitchFamily="18" charset="0"/>
              <a:cs typeface="Times New Roman" pitchFamily="18" charset="0"/>
            </a:endParaRPr>
          </a:p>
        </p:txBody>
      </p:sp>
      <p:cxnSp>
        <p:nvCxnSpPr>
          <p:cNvPr id="3078" name="AutoShape 6"/>
          <p:cNvCxnSpPr>
            <a:cxnSpLocks noChangeShapeType="1"/>
          </p:cNvCxnSpPr>
          <p:nvPr/>
        </p:nvCxnSpPr>
        <p:spPr bwMode="auto">
          <a:xfrm>
            <a:off x="1600200" y="4852988"/>
            <a:ext cx="609600" cy="228600"/>
          </a:xfrm>
          <a:prstGeom prst="straightConnector1">
            <a:avLst/>
          </a:prstGeom>
          <a:noFill/>
          <a:ln w="9525">
            <a:solidFill>
              <a:srgbClr val="000000"/>
            </a:solidFill>
            <a:round/>
            <a:headEnd type="triangle" w="med" len="med"/>
            <a:tailEnd type="triangle" w="med" len="med"/>
          </a:ln>
        </p:spPr>
      </p:cxnSp>
      <p:cxnSp>
        <p:nvCxnSpPr>
          <p:cNvPr id="3079" name="AutoShape 7"/>
          <p:cNvCxnSpPr>
            <a:cxnSpLocks noChangeShapeType="1"/>
          </p:cNvCxnSpPr>
          <p:nvPr/>
        </p:nvCxnSpPr>
        <p:spPr bwMode="auto">
          <a:xfrm flipV="1">
            <a:off x="1600200" y="4929188"/>
            <a:ext cx="622300" cy="168276"/>
          </a:xfrm>
          <a:prstGeom prst="straightConnector1">
            <a:avLst/>
          </a:prstGeom>
          <a:noFill/>
          <a:ln w="9525">
            <a:solidFill>
              <a:srgbClr val="000000"/>
            </a:solidFill>
            <a:round/>
            <a:headEnd type="triangle" w="med" len="med"/>
            <a:tailEnd type="triangle" w="med" len="med"/>
          </a:ln>
        </p:spPr>
      </p:cxnSp>
      <p:cxnSp>
        <p:nvCxnSpPr>
          <p:cNvPr id="3080" name="AutoShape 8"/>
          <p:cNvCxnSpPr>
            <a:cxnSpLocks noChangeShapeType="1"/>
          </p:cNvCxnSpPr>
          <p:nvPr/>
        </p:nvCxnSpPr>
        <p:spPr bwMode="auto">
          <a:xfrm>
            <a:off x="1600200" y="5310188"/>
            <a:ext cx="596900" cy="1588"/>
          </a:xfrm>
          <a:prstGeom prst="straightConnector1">
            <a:avLst/>
          </a:prstGeom>
          <a:noFill/>
          <a:ln w="9525">
            <a:solidFill>
              <a:srgbClr val="000000"/>
            </a:solidFill>
            <a:round/>
            <a:headEnd type="triangle" w="med" len="med"/>
            <a:tailEnd type="triangle" w="med" len="med"/>
          </a:ln>
        </p:spPr>
      </p:cxnSp>
      <p:cxnSp>
        <p:nvCxnSpPr>
          <p:cNvPr id="3081" name="AutoShape 9"/>
          <p:cNvCxnSpPr>
            <a:cxnSpLocks noChangeShapeType="1"/>
          </p:cNvCxnSpPr>
          <p:nvPr/>
        </p:nvCxnSpPr>
        <p:spPr bwMode="auto">
          <a:xfrm>
            <a:off x="1600200" y="5538788"/>
            <a:ext cx="609600" cy="23812"/>
          </a:xfrm>
          <a:prstGeom prst="straightConnector1">
            <a:avLst/>
          </a:prstGeom>
          <a:noFill/>
          <a:ln w="9525">
            <a:solidFill>
              <a:srgbClr val="000000"/>
            </a:solidFill>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par>
                                <p:cTn id="18" presetID="4" presetClass="entr" presetSubtype="16" fill="hold" nodeType="withEffect">
                                  <p:stCondLst>
                                    <p:cond delay="0"/>
                                  </p:stCondLst>
                                  <p:childTnLst>
                                    <p:set>
                                      <p:cBhvr>
                                        <p:cTn id="19" dur="1" fill="hold">
                                          <p:stCondLst>
                                            <p:cond delay="0"/>
                                          </p:stCondLst>
                                        </p:cTn>
                                        <p:tgtEl>
                                          <p:spTgt spid="3073"/>
                                        </p:tgtEl>
                                        <p:attrNameLst>
                                          <p:attrName>style.visibility</p:attrName>
                                        </p:attrNameLst>
                                      </p:cBhvr>
                                      <p:to>
                                        <p:strVal val="visible"/>
                                      </p:to>
                                    </p:set>
                                    <p:animEffect transition="in" filter="box(in)">
                                      <p:cBhvr>
                                        <p:cTn id="20" dur="500"/>
                                        <p:tgtEl>
                                          <p:spTgt spid="3073"/>
                                        </p:tgtEl>
                                      </p:cBhvr>
                                    </p:animEffect>
                                  </p:childTnLst>
                                </p:cTn>
                              </p:par>
                              <p:par>
                                <p:cTn id="21" presetID="4" presetClass="entr" presetSubtype="16"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box(in)">
                                      <p:cBhvr>
                                        <p:cTn id="23" dur="500"/>
                                        <p:tgtEl>
                                          <p:spTgt spid="3075"/>
                                        </p:tgtEl>
                                      </p:cBhvr>
                                    </p:animEffect>
                                  </p:childTnLst>
                                </p:cTn>
                              </p:par>
                              <p:par>
                                <p:cTn id="24" presetID="4" presetClass="entr" presetSubtype="16" fill="hold" nodeType="withEffect">
                                  <p:stCondLst>
                                    <p:cond delay="0"/>
                                  </p:stCondLst>
                                  <p:childTnLst>
                                    <p:set>
                                      <p:cBhvr>
                                        <p:cTn id="25" dur="1" fill="hold">
                                          <p:stCondLst>
                                            <p:cond delay="0"/>
                                          </p:stCondLst>
                                        </p:cTn>
                                        <p:tgtEl>
                                          <p:spTgt spid="3077"/>
                                        </p:tgtEl>
                                        <p:attrNameLst>
                                          <p:attrName>style.visibility</p:attrName>
                                        </p:attrNameLst>
                                      </p:cBhvr>
                                      <p:to>
                                        <p:strVal val="visible"/>
                                      </p:to>
                                    </p:set>
                                    <p:animEffect transition="in" filter="box(in)">
                                      <p:cBhvr>
                                        <p:cTn id="26" dur="500"/>
                                        <p:tgtEl>
                                          <p:spTgt spid="3077"/>
                                        </p:tgtEl>
                                      </p:cBhvr>
                                    </p:animEffect>
                                  </p:childTnLst>
                                </p:cTn>
                              </p:par>
                              <p:par>
                                <p:cTn id="27" presetID="4" presetClass="entr" presetSubtype="16"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ox(in)">
                                      <p:cBhvr>
                                        <p:cTn id="29" dur="500"/>
                                        <p:tgtEl>
                                          <p:spTgt spid="3074"/>
                                        </p:tgtEl>
                                      </p:cBhvr>
                                    </p:animEffect>
                                  </p:childTnLst>
                                </p:cTn>
                              </p:par>
                              <p:par>
                                <p:cTn id="30" presetID="4" presetClass="entr" presetSubtype="16" fill="hold"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box(in)">
                                      <p:cBhvr>
                                        <p:cTn id="32" dur="500"/>
                                        <p:tgtEl>
                                          <p:spTgt spid="307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ox(in)">
                                      <p:cBhvr>
                                        <p:cTn id="35" dur="500"/>
                                        <p:tgtEl>
                                          <p:spTgt spid="27"/>
                                        </p:tgtEl>
                                      </p:cBhvr>
                                    </p:animEffect>
                                  </p:childTnLst>
                                </p:cTn>
                              </p:par>
                              <p:par>
                                <p:cTn id="36" presetID="4" presetClass="entr" presetSubtype="16" fill="hold" nodeType="withEffect">
                                  <p:stCondLst>
                                    <p:cond delay="0"/>
                                  </p:stCondLst>
                                  <p:childTnLst>
                                    <p:set>
                                      <p:cBhvr>
                                        <p:cTn id="37" dur="1" fill="hold">
                                          <p:stCondLst>
                                            <p:cond delay="0"/>
                                          </p:stCondLst>
                                        </p:cTn>
                                        <p:tgtEl>
                                          <p:spTgt spid="3079"/>
                                        </p:tgtEl>
                                        <p:attrNameLst>
                                          <p:attrName>style.visibility</p:attrName>
                                        </p:attrNameLst>
                                      </p:cBhvr>
                                      <p:to>
                                        <p:strVal val="visible"/>
                                      </p:to>
                                    </p:set>
                                    <p:animEffect transition="in" filter="box(in)">
                                      <p:cBhvr>
                                        <p:cTn id="38" dur="500"/>
                                        <p:tgtEl>
                                          <p:spTgt spid="3079"/>
                                        </p:tgtEl>
                                      </p:cBhvr>
                                    </p:animEffect>
                                  </p:childTnLst>
                                </p:cTn>
                              </p:par>
                              <p:par>
                                <p:cTn id="39" presetID="4" presetClass="entr" presetSubtype="16" fill="hold" nodeType="withEffect">
                                  <p:stCondLst>
                                    <p:cond delay="0"/>
                                  </p:stCondLst>
                                  <p:childTnLst>
                                    <p:set>
                                      <p:cBhvr>
                                        <p:cTn id="40" dur="1" fill="hold">
                                          <p:stCondLst>
                                            <p:cond delay="0"/>
                                          </p:stCondLst>
                                        </p:cTn>
                                        <p:tgtEl>
                                          <p:spTgt spid="3078"/>
                                        </p:tgtEl>
                                        <p:attrNameLst>
                                          <p:attrName>style.visibility</p:attrName>
                                        </p:attrNameLst>
                                      </p:cBhvr>
                                      <p:to>
                                        <p:strVal val="visible"/>
                                      </p:to>
                                    </p:set>
                                    <p:animEffect transition="in" filter="box(in)">
                                      <p:cBhvr>
                                        <p:cTn id="41" dur="500"/>
                                        <p:tgtEl>
                                          <p:spTgt spid="3078"/>
                                        </p:tgtEl>
                                      </p:cBhvr>
                                    </p:animEffect>
                                  </p:childTnLst>
                                </p:cTn>
                              </p:par>
                              <p:par>
                                <p:cTn id="42" presetID="4" presetClass="entr" presetSubtype="16" fill="hold" nodeType="with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box(in)">
                                      <p:cBhvr>
                                        <p:cTn id="44" dur="500"/>
                                        <p:tgtEl>
                                          <p:spTgt spid="3080"/>
                                        </p:tgtEl>
                                      </p:cBhvr>
                                    </p:animEffect>
                                  </p:childTnLst>
                                </p:cTn>
                              </p:par>
                              <p:par>
                                <p:cTn id="45" presetID="4" presetClass="entr" presetSubtype="16" fill="hold" nodeType="withEffect">
                                  <p:stCondLst>
                                    <p:cond delay="0"/>
                                  </p:stCondLst>
                                  <p:childTnLst>
                                    <p:set>
                                      <p:cBhvr>
                                        <p:cTn id="46" dur="1" fill="hold">
                                          <p:stCondLst>
                                            <p:cond delay="0"/>
                                          </p:stCondLst>
                                        </p:cTn>
                                        <p:tgtEl>
                                          <p:spTgt spid="3081"/>
                                        </p:tgtEl>
                                        <p:attrNameLst>
                                          <p:attrName>style.visibility</p:attrName>
                                        </p:attrNameLst>
                                      </p:cBhvr>
                                      <p:to>
                                        <p:strVal val="visible"/>
                                      </p:to>
                                    </p:set>
                                    <p:animEffect transition="in" filter="box(in)">
                                      <p:cBhvr>
                                        <p:cTn id="47" dur="500"/>
                                        <p:tgtEl>
                                          <p:spTgt spid="3081"/>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ox(in)">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990600" y="838200"/>
            <a:ext cx="6019800" cy="4401205"/>
          </a:xfrm>
          <a:prstGeom prst="rect">
            <a:avLst/>
          </a:prstGeom>
          <a:noFill/>
        </p:spPr>
        <p:txBody>
          <a:bodyPr wrap="square" rtlCol="0">
            <a:spAutoFit/>
          </a:bodyPr>
          <a:lstStyle/>
          <a:p>
            <a:r>
              <a:rPr lang="id-ID" sz="1400" dirty="0" smtClean="0">
                <a:latin typeface="Times New Roman" pitchFamily="18" charset="0"/>
                <a:cs typeface="Times New Roman" pitchFamily="18" charset="0"/>
              </a:rPr>
              <a:t>Jadi, dapat disimpulkan bahwa: </a:t>
            </a:r>
          </a:p>
          <a:p>
            <a:r>
              <a:rPr lang="id-ID" sz="1400" dirty="0" smtClean="0">
                <a:latin typeface="Times New Roman" pitchFamily="18" charset="0"/>
                <a:cs typeface="Times New Roman" pitchFamily="18" charset="0"/>
              </a:rPr>
              <a:t>Fungsi f : A → B merupakan fungsi satu-satu dan pada (bijektif)</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jika fungsi f sekaligus merupakan fungsi satu-satu (injektif) dan fungsi pada (subjektif).</a:t>
            </a:r>
          </a:p>
          <a:p>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r>
            <a:br>
              <a:rPr lang="id-ID" sz="1400" dirty="0" smtClean="0">
                <a:latin typeface="Times New Roman" pitchFamily="18" charset="0"/>
                <a:cs typeface="Times New Roman" pitchFamily="18" charset="0"/>
              </a:rPr>
            </a:br>
            <a:r>
              <a:rPr lang="id-ID" sz="1400" dirty="0" smtClean="0">
                <a:latin typeface="Times New Roman" pitchFamily="18" charset="0"/>
                <a:cs typeface="Times New Roman" pitchFamily="18" charset="0"/>
              </a:rPr>
              <a:t>d.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identitas</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f </a:t>
            </a:r>
            <a:r>
              <a:rPr lang="en-US" sz="1400" dirty="0" err="1" smtClean="0">
                <a:latin typeface="Times New Roman" pitchFamily="18" charset="0"/>
                <a:cs typeface="Times New Roman" pitchFamily="18" charset="0"/>
              </a:rPr>
              <a:t>didefinisikan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di</a:t>
            </a:r>
            <a:r>
              <a:rPr lang="id-ID" sz="1400" dirty="0" smtClean="0">
                <a:latin typeface="Times New Roman" pitchFamily="18" charset="0"/>
                <a:cs typeface="Times New Roman" pitchFamily="18" charset="0"/>
              </a:rPr>
              <a:t>samping</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r>
            <a:br>
              <a:rPr lang="id-ID" sz="1400" dirty="0" smtClean="0">
                <a:latin typeface="Times New Roman" pitchFamily="18" charset="0"/>
                <a:cs typeface="Times New Roman" pitchFamily="18" charset="0"/>
              </a:rPr>
            </a:br>
            <a:r>
              <a:rPr lang="id-ID"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Dari diagram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 A </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dirumuskan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(x) = 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identitas</a:t>
            </a:r>
            <a:r>
              <a:rPr lang="en-US" sz="1400" i="1"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id-ID"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id-ID" sz="1400" dirty="0">
              <a:latin typeface="Times New Roman" pitchFamily="18" charset="0"/>
              <a:cs typeface="Times New Roman" pitchFamily="18" charset="0"/>
            </a:endParaRPr>
          </a:p>
        </p:txBody>
      </p:sp>
      <p:sp>
        <p:nvSpPr>
          <p:cNvPr id="5"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6" name="Action Button: Back or Previous 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Action Button: Home 6">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 name="Picture 8" descr="0--987.jpeg"/>
          <p:cNvPicPr>
            <a:picLocks noChangeAspect="1"/>
          </p:cNvPicPr>
          <p:nvPr/>
        </p:nvPicPr>
        <p:blipFill>
          <a:blip r:embed="rId5"/>
          <a:stretch>
            <a:fillRect/>
          </a:stretch>
        </p:blipFill>
        <p:spPr>
          <a:xfrm>
            <a:off x="5943600" y="5105400"/>
            <a:ext cx="1143000" cy="1143000"/>
          </a:xfrm>
          <a:prstGeom prst="rect">
            <a:avLst/>
          </a:prstGeom>
        </p:spPr>
      </p:pic>
      <p:sp>
        <p:nvSpPr>
          <p:cNvPr id="10" name="Flowchart: Connector 9"/>
          <p:cNvSpPr/>
          <p:nvPr/>
        </p:nvSpPr>
        <p:spPr>
          <a:xfrm>
            <a:off x="1219200" y="22860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a</a:t>
            </a:r>
          </a:p>
          <a:p>
            <a:pPr algn="ctr">
              <a:lnSpc>
                <a:spcPct val="150000"/>
              </a:lnSpc>
            </a:pPr>
            <a:r>
              <a:rPr lang="id-ID" sz="1000" dirty="0" smtClean="0">
                <a:solidFill>
                  <a:schemeClr val="tx1"/>
                </a:solidFill>
                <a:latin typeface="Times New Roman" pitchFamily="18" charset="0"/>
                <a:cs typeface="Times New Roman" pitchFamily="18" charset="0"/>
              </a:rPr>
              <a:t>b</a:t>
            </a:r>
          </a:p>
          <a:p>
            <a:pPr algn="ctr">
              <a:lnSpc>
                <a:spcPct val="150000"/>
              </a:lnSpc>
            </a:pPr>
            <a:r>
              <a:rPr lang="id-ID" sz="1000" dirty="0" smtClean="0">
                <a:solidFill>
                  <a:schemeClr val="tx1"/>
                </a:solidFill>
                <a:latin typeface="Times New Roman" pitchFamily="18" charset="0"/>
                <a:cs typeface="Times New Roman" pitchFamily="18" charset="0"/>
              </a:rPr>
              <a:t>c</a:t>
            </a:r>
          </a:p>
          <a:p>
            <a:pPr algn="ctr">
              <a:lnSpc>
                <a:spcPct val="150000"/>
              </a:lnSpc>
            </a:pPr>
            <a:r>
              <a:rPr lang="id-ID" sz="1000" dirty="0" smtClean="0">
                <a:solidFill>
                  <a:schemeClr val="tx1"/>
                </a:solidFill>
                <a:latin typeface="Times New Roman" pitchFamily="18" charset="0"/>
                <a:cs typeface="Times New Roman" pitchFamily="18" charset="0"/>
              </a:rPr>
              <a:t>d</a:t>
            </a:r>
          </a:p>
          <a:p>
            <a:pPr algn="ctr">
              <a:lnSpc>
                <a:spcPct val="150000"/>
              </a:lnSpc>
            </a:pPr>
            <a:r>
              <a:rPr lang="id-ID" sz="1000" dirty="0" smtClean="0">
                <a:solidFill>
                  <a:schemeClr val="tx1"/>
                </a:solidFill>
                <a:latin typeface="Times New Roman" pitchFamily="18" charset="0"/>
                <a:cs typeface="Times New Roman" pitchFamily="18" charset="0"/>
              </a:rPr>
              <a:t>e</a:t>
            </a:r>
          </a:p>
        </p:txBody>
      </p:sp>
      <p:sp>
        <p:nvSpPr>
          <p:cNvPr id="11" name="Flowchart: Connector 10"/>
          <p:cNvSpPr/>
          <p:nvPr/>
        </p:nvSpPr>
        <p:spPr>
          <a:xfrm>
            <a:off x="2133600" y="22860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a</a:t>
            </a:r>
          </a:p>
          <a:p>
            <a:pPr algn="ctr">
              <a:lnSpc>
                <a:spcPct val="150000"/>
              </a:lnSpc>
            </a:pPr>
            <a:r>
              <a:rPr lang="id-ID" sz="1000" dirty="0" smtClean="0">
                <a:solidFill>
                  <a:schemeClr val="tx1"/>
                </a:solidFill>
                <a:latin typeface="Times New Roman" pitchFamily="18" charset="0"/>
                <a:cs typeface="Times New Roman" pitchFamily="18" charset="0"/>
              </a:rPr>
              <a:t>b</a:t>
            </a:r>
          </a:p>
          <a:p>
            <a:pPr algn="ctr">
              <a:lnSpc>
                <a:spcPct val="150000"/>
              </a:lnSpc>
            </a:pPr>
            <a:r>
              <a:rPr lang="id-ID" sz="1000" dirty="0" smtClean="0">
                <a:solidFill>
                  <a:schemeClr val="tx1"/>
                </a:solidFill>
                <a:latin typeface="Times New Roman" pitchFamily="18" charset="0"/>
                <a:cs typeface="Times New Roman" pitchFamily="18" charset="0"/>
              </a:rPr>
              <a:t>c</a:t>
            </a:r>
          </a:p>
          <a:p>
            <a:pPr algn="ctr">
              <a:lnSpc>
                <a:spcPct val="150000"/>
              </a:lnSpc>
            </a:pPr>
            <a:r>
              <a:rPr lang="id-ID" sz="1000" dirty="0" smtClean="0">
                <a:solidFill>
                  <a:schemeClr val="tx1"/>
                </a:solidFill>
                <a:latin typeface="Times New Roman" pitchFamily="18" charset="0"/>
                <a:cs typeface="Times New Roman" pitchFamily="18" charset="0"/>
              </a:rPr>
              <a:t>d</a:t>
            </a:r>
          </a:p>
          <a:p>
            <a:pPr algn="ctr">
              <a:lnSpc>
                <a:spcPct val="150000"/>
              </a:lnSpc>
            </a:pPr>
            <a:r>
              <a:rPr lang="id-ID" sz="1000" dirty="0" smtClean="0">
                <a:solidFill>
                  <a:schemeClr val="tx1"/>
                </a:solidFill>
                <a:latin typeface="Times New Roman" pitchFamily="18" charset="0"/>
                <a:cs typeface="Times New Roman" pitchFamily="18" charset="0"/>
              </a:rPr>
              <a:t>e</a:t>
            </a:r>
          </a:p>
        </p:txBody>
      </p:sp>
      <p:cxnSp>
        <p:nvCxnSpPr>
          <p:cNvPr id="12" name="AutoShape 1"/>
          <p:cNvCxnSpPr>
            <a:cxnSpLocks noChangeShapeType="1"/>
          </p:cNvCxnSpPr>
          <p:nvPr/>
        </p:nvCxnSpPr>
        <p:spPr bwMode="auto">
          <a:xfrm>
            <a:off x="1676400" y="2514600"/>
            <a:ext cx="723900" cy="0"/>
          </a:xfrm>
          <a:prstGeom prst="straightConnector1">
            <a:avLst/>
          </a:prstGeom>
          <a:noFill/>
          <a:ln w="9525">
            <a:solidFill>
              <a:srgbClr val="000000"/>
            </a:solidFill>
            <a:round/>
            <a:headEnd type="triangle" w="med" len="med"/>
            <a:tailEnd type="triangle" w="med" len="med"/>
          </a:ln>
        </p:spPr>
      </p:cxnSp>
      <p:cxnSp>
        <p:nvCxnSpPr>
          <p:cNvPr id="13" name="AutoShape 1"/>
          <p:cNvCxnSpPr>
            <a:cxnSpLocks noChangeShapeType="1"/>
          </p:cNvCxnSpPr>
          <p:nvPr/>
        </p:nvCxnSpPr>
        <p:spPr bwMode="auto">
          <a:xfrm>
            <a:off x="1638300" y="2743200"/>
            <a:ext cx="723900" cy="0"/>
          </a:xfrm>
          <a:prstGeom prst="straightConnector1">
            <a:avLst/>
          </a:prstGeom>
          <a:noFill/>
          <a:ln w="9525">
            <a:solidFill>
              <a:srgbClr val="000000"/>
            </a:solidFill>
            <a:round/>
            <a:headEnd type="triangle" w="med" len="med"/>
            <a:tailEnd type="triangle" w="med" len="med"/>
          </a:ln>
        </p:spPr>
      </p:cxnSp>
      <p:cxnSp>
        <p:nvCxnSpPr>
          <p:cNvPr id="14" name="AutoShape 1"/>
          <p:cNvCxnSpPr>
            <a:cxnSpLocks noChangeShapeType="1"/>
          </p:cNvCxnSpPr>
          <p:nvPr/>
        </p:nvCxnSpPr>
        <p:spPr bwMode="auto">
          <a:xfrm>
            <a:off x="1676400" y="2971800"/>
            <a:ext cx="723900" cy="0"/>
          </a:xfrm>
          <a:prstGeom prst="straightConnector1">
            <a:avLst/>
          </a:prstGeom>
          <a:noFill/>
          <a:ln w="9525">
            <a:solidFill>
              <a:srgbClr val="000000"/>
            </a:solidFill>
            <a:round/>
            <a:headEnd type="triangle" w="med" len="med"/>
            <a:tailEnd type="triangle" w="med" len="med"/>
          </a:ln>
        </p:spPr>
      </p:cxnSp>
      <p:cxnSp>
        <p:nvCxnSpPr>
          <p:cNvPr id="15" name="AutoShape 1"/>
          <p:cNvCxnSpPr>
            <a:cxnSpLocks noChangeShapeType="1"/>
          </p:cNvCxnSpPr>
          <p:nvPr/>
        </p:nvCxnSpPr>
        <p:spPr bwMode="auto">
          <a:xfrm>
            <a:off x="1676400" y="3200400"/>
            <a:ext cx="723900" cy="0"/>
          </a:xfrm>
          <a:prstGeom prst="straightConnector1">
            <a:avLst/>
          </a:prstGeom>
          <a:noFill/>
          <a:ln w="9525">
            <a:solidFill>
              <a:srgbClr val="000000"/>
            </a:solidFill>
            <a:round/>
            <a:headEnd type="triangle" w="med" len="med"/>
            <a:tailEnd type="triangle" w="med" len="med"/>
          </a:ln>
        </p:spPr>
      </p:cxnSp>
      <p:cxnSp>
        <p:nvCxnSpPr>
          <p:cNvPr id="16" name="AutoShape 1"/>
          <p:cNvCxnSpPr>
            <a:cxnSpLocks noChangeShapeType="1"/>
          </p:cNvCxnSpPr>
          <p:nvPr/>
        </p:nvCxnSpPr>
        <p:spPr bwMode="auto">
          <a:xfrm>
            <a:off x="1676400" y="3429000"/>
            <a:ext cx="723900" cy="0"/>
          </a:xfrm>
          <a:prstGeom prst="straightConnector1">
            <a:avLst/>
          </a:prstGeom>
          <a:noFill/>
          <a:ln w="9525">
            <a:solidFill>
              <a:srgbClr val="000000"/>
            </a:solidFill>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xit" presetSubtype="8" repeatCount="indefinite" fill="hold" nodeType="afterEffect">
                                  <p:stCondLst>
                                    <p:cond delay="0"/>
                                  </p:stCondLst>
                                  <p:endCondLst>
                                    <p:cond evt="onNext" delay="0">
                                      <p:tgtEl>
                                        <p:sldTgt/>
                                      </p:tgtEl>
                                    </p:cond>
                                  </p:endCondLst>
                                  <p:childTnLst>
                                    <p:anim calcmode="lin" valueType="num">
                                      <p:cBhvr additive="base">
                                        <p:cTn id="10" dur="1000"/>
                                        <p:tgtEl>
                                          <p:spTgt spid="9"/>
                                        </p:tgtEl>
                                        <p:attrNameLst>
                                          <p:attrName>ppt_x</p:attrName>
                                        </p:attrNameLst>
                                      </p:cBhvr>
                                      <p:tavLst>
                                        <p:tav tm="0">
                                          <p:val>
                                            <p:strVal val="ppt_x"/>
                                          </p:val>
                                        </p:tav>
                                        <p:tav tm="100000">
                                          <p:val>
                                            <p:strVal val="0-ppt_w/2"/>
                                          </p:val>
                                        </p:tav>
                                      </p:tavLst>
                                    </p:anim>
                                    <p:anim calcmode="lin" valueType="num">
                                      <p:cBhvr additive="base">
                                        <p:cTn id="11" dur="1000"/>
                                        <p:tgtEl>
                                          <p:spTgt spid="9"/>
                                        </p:tgtEl>
                                        <p:attrNameLst>
                                          <p:attrName>ppt_y</p:attrName>
                                        </p:attrNameLst>
                                      </p:cBhvr>
                                      <p:tavLst>
                                        <p:tav tm="0">
                                          <p:val>
                                            <p:strVal val="ppt_y"/>
                                          </p:val>
                                        </p:tav>
                                        <p:tav tm="100000">
                                          <p:val>
                                            <p:strVal val="ppt_y"/>
                                          </p:val>
                                        </p:tav>
                                      </p:tavLst>
                                    </p:anim>
                                    <p:set>
                                      <p:cBhvr>
                                        <p:cTn id="12" dur="1" fill="hold">
                                          <p:stCondLst>
                                            <p:cond delay="999"/>
                                          </p:stCondLst>
                                        </p:cTn>
                                        <p:tgtEl>
                                          <p:spTgt spid="9"/>
                                        </p:tgtEl>
                                        <p:attrNameLst>
                                          <p:attrName>style.visibility</p:attrName>
                                        </p:attrNameLst>
                                      </p:cBhvr>
                                      <p:to>
                                        <p:strVal val="hidden"/>
                                      </p:to>
                                    </p:set>
                                  </p:childTnLst>
                                </p:cTn>
                              </p:par>
                            </p:childTnLst>
                          </p:cTn>
                        </p:par>
                        <p:par>
                          <p:cTn id="13" fill="hold">
                            <p:stCondLst>
                              <p:cond delay="1500"/>
                            </p:stCondLst>
                            <p:childTnLst>
                              <p:par>
                                <p:cTn id="14" presetID="49"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ppt_x</p:attrName>
                                        </p:attrNameLst>
                                      </p:cBhvr>
                                      <p:tavLst>
                                        <p:tav tm="0">
                                          <p:val>
                                            <p:strVal val="#ppt_x-.2"/>
                                          </p:val>
                                        </p:tav>
                                        <p:tav tm="100000">
                                          <p:val>
                                            <p:strVal val="#ppt_x"/>
                                          </p:val>
                                        </p:tav>
                                      </p:tavLst>
                                    </p:anim>
                                    <p:anim calcmode="lin" valueType="num">
                                      <p:cBhvr>
                                        <p:cTn id="2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2"/>
                                        </p:tgtEl>
                                      </p:cBhvr>
                                    </p:animEffect>
                                  </p:childTnLst>
                                </p:cTn>
                              </p:par>
                              <p:par>
                                <p:cTn id="30" presetID="29"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ppt_x</p:attrName>
                                        </p:attrNameLst>
                                      </p:cBhvr>
                                      <p:tavLst>
                                        <p:tav tm="0">
                                          <p:val>
                                            <p:strVal val="#ppt_x-.2"/>
                                          </p:val>
                                        </p:tav>
                                        <p:tav tm="100000">
                                          <p:val>
                                            <p:strVal val="#ppt_x"/>
                                          </p:val>
                                        </p:tav>
                                      </p:tavLst>
                                    </p:anim>
                                    <p:anim calcmode="lin" valueType="num">
                                      <p:cBhvr>
                                        <p:cTn id="3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3"/>
                                        </p:tgtEl>
                                      </p:cBhvr>
                                    </p:animEffect>
                                  </p:childTnLst>
                                </p:cTn>
                              </p:par>
                              <p:par>
                                <p:cTn id="35" presetID="29"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par>
                                <p:cTn id="40" presetID="29"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ppt_x</p:attrName>
                                        </p:attrNameLst>
                                      </p:cBhvr>
                                      <p:tavLst>
                                        <p:tav tm="0">
                                          <p:val>
                                            <p:strVal val="#ppt_x-.2"/>
                                          </p:val>
                                        </p:tav>
                                        <p:tav tm="100000">
                                          <p:val>
                                            <p:strVal val="#ppt_x"/>
                                          </p:val>
                                        </p:tav>
                                      </p:tavLst>
                                    </p:anim>
                                    <p:anim calcmode="lin" valueType="num">
                                      <p:cBhvr>
                                        <p:cTn id="4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
                                        </p:tgtEl>
                                      </p:cBhvr>
                                    </p:animEffect>
                                  </p:childTnLst>
                                </p:cTn>
                              </p:par>
                              <p:par>
                                <p:cTn id="45" presetID="29"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ppt_x</p:attrName>
                                        </p:attrNameLst>
                                      </p:cBhvr>
                                      <p:tavLst>
                                        <p:tav tm="0">
                                          <p:val>
                                            <p:strVal val="#ppt_x-.2"/>
                                          </p:val>
                                        </p:tav>
                                        <p:tav tm="100000">
                                          <p:val>
                                            <p:strVal val="#ppt_x"/>
                                          </p:val>
                                        </p:tav>
                                      </p:tavLst>
                                    </p:anim>
                                    <p:anim calcmode="lin" valueType="num">
                                      <p:cBhvr>
                                        <p:cTn id="4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6"/>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ppt_x</p:attrName>
                                        </p:attrNameLst>
                                      </p:cBhvr>
                                      <p:tavLst>
                                        <p:tav tm="0">
                                          <p:val>
                                            <p:strVal val="#ppt_x-.2"/>
                                          </p:val>
                                        </p:tav>
                                        <p:tav tm="100000">
                                          <p:val>
                                            <p:strVal val="#ppt_x"/>
                                          </p:val>
                                        </p:tav>
                                      </p:tavLst>
                                    </p:anim>
                                    <p:anim calcmode="lin" valueType="num">
                                      <p:cBhvr>
                                        <p:cTn id="5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990600" y="838200"/>
            <a:ext cx="6019800" cy="3970318"/>
          </a:xfrm>
          <a:prstGeom prst="rect">
            <a:avLst/>
          </a:prstGeom>
          <a:noFill/>
        </p:spPr>
        <p:txBody>
          <a:bodyPr wrap="square" rtlCol="0">
            <a:spAutoFit/>
          </a:bodyPr>
          <a:lstStyle/>
          <a:p>
            <a:pPr lvl="0"/>
            <a:r>
              <a:rPr lang="id-ID" sz="1400" dirty="0" smtClean="0">
                <a:latin typeface="Times New Roman" pitchFamily="18" charset="0"/>
                <a:cs typeface="Times New Roman" pitchFamily="18" charset="0"/>
              </a:rPr>
              <a:t>e.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konstan</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         </a:t>
            </a:r>
            <a:endParaRPr lang="id-ID"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Perhatikan</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d</a:t>
            </a:r>
            <a:r>
              <a:rPr lang="id-ID" sz="1400" dirty="0" smtClean="0">
                <a:latin typeface="Times New Roman" pitchFamily="18" charset="0"/>
                <a:cs typeface="Times New Roman" pitchFamily="18" charset="0"/>
              </a:rPr>
              <a:t>iatas</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 </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didefinisikan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samping</a:t>
            </a:r>
            <a:r>
              <a:rPr lang="en-US" sz="1400" dirty="0" smtClean="0">
                <a:latin typeface="Times New Roman" pitchFamily="18" charset="0"/>
                <a:cs typeface="Times New Roman" pitchFamily="18" charset="0"/>
              </a:rPr>
              <a:t>. Dari diagram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seperti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konstan</a:t>
            </a:r>
            <a:r>
              <a:rPr lang="en-US" sz="1400" i="1" dirty="0" smtClean="0">
                <a:latin typeface="Times New Roman" pitchFamily="18" charset="0"/>
                <a:cs typeface="Times New Roman" pitchFamily="18" charset="0"/>
              </a:rPr>
              <a:t>.</a:t>
            </a:r>
            <a:endParaRPr lang="id-ID" sz="1400" i="1"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disimpulkan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Fungsi f : A → B merupakan fungsi konstan</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jika setiap anggota himpunan A dipasangkan dengan hanya satu anggota himpunan B</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p:txBody>
      </p:sp>
      <p:sp>
        <p:nvSpPr>
          <p:cNvPr id="5"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6" name="Action Button: Back or Previous 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Action Button: Home 6">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 name="Picture 8" descr="0--987.jpeg"/>
          <p:cNvPicPr>
            <a:picLocks noChangeAspect="1"/>
          </p:cNvPicPr>
          <p:nvPr/>
        </p:nvPicPr>
        <p:blipFill>
          <a:blip r:embed="rId5"/>
          <a:stretch>
            <a:fillRect/>
          </a:stretch>
        </p:blipFill>
        <p:spPr>
          <a:xfrm>
            <a:off x="5943600" y="5105400"/>
            <a:ext cx="1143000" cy="1143000"/>
          </a:xfrm>
          <a:prstGeom prst="rect">
            <a:avLst/>
          </a:prstGeom>
        </p:spPr>
      </p:pic>
      <p:sp>
        <p:nvSpPr>
          <p:cNvPr id="10" name="Flowchart: Connector 9"/>
          <p:cNvSpPr/>
          <p:nvPr/>
        </p:nvSpPr>
        <p:spPr>
          <a:xfrm>
            <a:off x="1219200" y="12192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a</a:t>
            </a:r>
          </a:p>
          <a:p>
            <a:pPr algn="ctr">
              <a:lnSpc>
                <a:spcPct val="150000"/>
              </a:lnSpc>
            </a:pPr>
            <a:r>
              <a:rPr lang="id-ID" sz="1000" dirty="0" smtClean="0">
                <a:solidFill>
                  <a:schemeClr val="tx1"/>
                </a:solidFill>
                <a:latin typeface="Times New Roman" pitchFamily="18" charset="0"/>
                <a:cs typeface="Times New Roman" pitchFamily="18" charset="0"/>
              </a:rPr>
              <a:t>b</a:t>
            </a:r>
          </a:p>
          <a:p>
            <a:pPr algn="ctr">
              <a:lnSpc>
                <a:spcPct val="150000"/>
              </a:lnSpc>
            </a:pPr>
            <a:r>
              <a:rPr lang="id-ID" sz="1000" dirty="0" smtClean="0">
                <a:solidFill>
                  <a:schemeClr val="tx1"/>
                </a:solidFill>
                <a:latin typeface="Times New Roman" pitchFamily="18" charset="0"/>
                <a:cs typeface="Times New Roman" pitchFamily="18" charset="0"/>
              </a:rPr>
              <a:t>c</a:t>
            </a:r>
          </a:p>
          <a:p>
            <a:pPr algn="ctr">
              <a:lnSpc>
                <a:spcPct val="150000"/>
              </a:lnSpc>
            </a:pPr>
            <a:r>
              <a:rPr lang="id-ID" sz="1000" dirty="0" smtClean="0">
                <a:solidFill>
                  <a:schemeClr val="tx1"/>
                </a:solidFill>
                <a:latin typeface="Times New Roman" pitchFamily="18" charset="0"/>
                <a:cs typeface="Times New Roman" pitchFamily="18" charset="0"/>
              </a:rPr>
              <a:t>d</a:t>
            </a:r>
          </a:p>
        </p:txBody>
      </p:sp>
      <p:sp>
        <p:nvSpPr>
          <p:cNvPr id="11" name="Flowchart: Connector 10"/>
          <p:cNvSpPr/>
          <p:nvPr/>
        </p:nvSpPr>
        <p:spPr>
          <a:xfrm>
            <a:off x="2133600" y="12192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1</a:t>
            </a:r>
          </a:p>
          <a:p>
            <a:pPr algn="ctr">
              <a:lnSpc>
                <a:spcPct val="150000"/>
              </a:lnSpc>
            </a:pPr>
            <a:r>
              <a:rPr lang="id-ID" sz="1000" dirty="0" smtClean="0">
                <a:solidFill>
                  <a:schemeClr val="tx1"/>
                </a:solidFill>
                <a:latin typeface="Times New Roman" pitchFamily="18" charset="0"/>
                <a:cs typeface="Times New Roman" pitchFamily="18" charset="0"/>
              </a:rPr>
              <a:t>2</a:t>
            </a:r>
          </a:p>
          <a:p>
            <a:pPr algn="ctr">
              <a:lnSpc>
                <a:spcPct val="150000"/>
              </a:lnSpc>
            </a:pPr>
            <a:r>
              <a:rPr lang="id-ID" sz="1000" dirty="0" smtClean="0">
                <a:solidFill>
                  <a:schemeClr val="tx1"/>
                </a:solidFill>
                <a:latin typeface="Times New Roman" pitchFamily="18" charset="0"/>
                <a:cs typeface="Times New Roman" pitchFamily="18" charset="0"/>
              </a:rPr>
              <a:t>3</a:t>
            </a:r>
          </a:p>
          <a:p>
            <a:pPr algn="ctr">
              <a:lnSpc>
                <a:spcPct val="150000"/>
              </a:lnSpc>
            </a:pPr>
            <a:r>
              <a:rPr lang="id-ID" sz="1000" dirty="0" smtClean="0">
                <a:solidFill>
                  <a:schemeClr val="tx1"/>
                </a:solidFill>
                <a:latin typeface="Times New Roman" pitchFamily="18" charset="0"/>
                <a:cs typeface="Times New Roman" pitchFamily="18" charset="0"/>
              </a:rPr>
              <a:t>4</a:t>
            </a:r>
          </a:p>
        </p:txBody>
      </p:sp>
      <p:cxnSp>
        <p:nvCxnSpPr>
          <p:cNvPr id="12" name="AutoShape 1"/>
          <p:cNvCxnSpPr>
            <a:cxnSpLocks noChangeShapeType="1"/>
          </p:cNvCxnSpPr>
          <p:nvPr/>
        </p:nvCxnSpPr>
        <p:spPr bwMode="auto">
          <a:xfrm flipV="1">
            <a:off x="1676400" y="1752600"/>
            <a:ext cx="685800" cy="457200"/>
          </a:xfrm>
          <a:prstGeom prst="straightConnector1">
            <a:avLst/>
          </a:prstGeom>
          <a:noFill/>
          <a:ln w="9525">
            <a:solidFill>
              <a:srgbClr val="000000"/>
            </a:solidFill>
            <a:round/>
            <a:headEnd type="triangle" w="med" len="med"/>
            <a:tailEnd type="triangle" w="med" len="med"/>
          </a:ln>
        </p:spPr>
      </p:cxnSp>
      <p:cxnSp>
        <p:nvCxnSpPr>
          <p:cNvPr id="14" name="AutoShape 1"/>
          <p:cNvCxnSpPr>
            <a:cxnSpLocks noChangeShapeType="1"/>
          </p:cNvCxnSpPr>
          <p:nvPr/>
        </p:nvCxnSpPr>
        <p:spPr bwMode="auto">
          <a:xfrm>
            <a:off x="1676400" y="1752600"/>
            <a:ext cx="685800" cy="1588"/>
          </a:xfrm>
          <a:prstGeom prst="straightConnector1">
            <a:avLst/>
          </a:prstGeom>
          <a:noFill/>
          <a:ln w="9525">
            <a:solidFill>
              <a:srgbClr val="000000"/>
            </a:solidFill>
            <a:round/>
            <a:headEnd type="triangle" w="med" len="med"/>
            <a:tailEnd type="triangle" w="med" len="med"/>
          </a:ln>
        </p:spPr>
      </p:cxnSp>
      <p:cxnSp>
        <p:nvCxnSpPr>
          <p:cNvPr id="15" name="AutoShape 1"/>
          <p:cNvCxnSpPr>
            <a:cxnSpLocks noChangeShapeType="1"/>
          </p:cNvCxnSpPr>
          <p:nvPr/>
        </p:nvCxnSpPr>
        <p:spPr bwMode="auto">
          <a:xfrm flipV="1">
            <a:off x="1676400" y="1752600"/>
            <a:ext cx="685800" cy="228600"/>
          </a:xfrm>
          <a:prstGeom prst="straightConnector1">
            <a:avLst/>
          </a:prstGeom>
          <a:noFill/>
          <a:ln w="9525">
            <a:solidFill>
              <a:srgbClr val="000000"/>
            </a:solidFill>
            <a:round/>
            <a:headEnd type="triangle" w="med" len="med"/>
            <a:tailEnd type="triangle" w="med" len="med"/>
          </a:ln>
        </p:spPr>
      </p:cxnSp>
      <p:cxnSp>
        <p:nvCxnSpPr>
          <p:cNvPr id="16" name="AutoShape 1"/>
          <p:cNvCxnSpPr>
            <a:cxnSpLocks noChangeShapeType="1"/>
          </p:cNvCxnSpPr>
          <p:nvPr/>
        </p:nvCxnSpPr>
        <p:spPr bwMode="auto">
          <a:xfrm>
            <a:off x="1676400" y="1600200"/>
            <a:ext cx="685800" cy="152400"/>
          </a:xfrm>
          <a:prstGeom prst="straightConnector1">
            <a:avLst/>
          </a:prstGeom>
          <a:noFill/>
          <a:ln w="9525">
            <a:solidFill>
              <a:srgbClr val="000000"/>
            </a:solidFill>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xit" presetSubtype="8" repeatCount="indefinite" fill="hold" nodeType="afterEffect">
                                  <p:stCondLst>
                                    <p:cond delay="0"/>
                                  </p:stCondLst>
                                  <p:endCondLst>
                                    <p:cond evt="onNext" delay="0">
                                      <p:tgtEl>
                                        <p:sldTgt/>
                                      </p:tgtEl>
                                    </p:cond>
                                  </p:endCondLst>
                                  <p:childTnLst>
                                    <p:anim calcmode="lin" valueType="num">
                                      <p:cBhvr additive="base">
                                        <p:cTn id="10" dur="1000"/>
                                        <p:tgtEl>
                                          <p:spTgt spid="9"/>
                                        </p:tgtEl>
                                        <p:attrNameLst>
                                          <p:attrName>ppt_x</p:attrName>
                                        </p:attrNameLst>
                                      </p:cBhvr>
                                      <p:tavLst>
                                        <p:tav tm="0">
                                          <p:val>
                                            <p:strVal val="ppt_x"/>
                                          </p:val>
                                        </p:tav>
                                        <p:tav tm="100000">
                                          <p:val>
                                            <p:strVal val="0-ppt_w/2"/>
                                          </p:val>
                                        </p:tav>
                                      </p:tavLst>
                                    </p:anim>
                                    <p:anim calcmode="lin" valueType="num">
                                      <p:cBhvr additive="base">
                                        <p:cTn id="11" dur="1000"/>
                                        <p:tgtEl>
                                          <p:spTgt spid="9"/>
                                        </p:tgtEl>
                                        <p:attrNameLst>
                                          <p:attrName>ppt_y</p:attrName>
                                        </p:attrNameLst>
                                      </p:cBhvr>
                                      <p:tavLst>
                                        <p:tav tm="0">
                                          <p:val>
                                            <p:strVal val="ppt_y"/>
                                          </p:val>
                                        </p:tav>
                                        <p:tav tm="100000">
                                          <p:val>
                                            <p:strVal val="ppt_y"/>
                                          </p:val>
                                        </p:tav>
                                      </p:tavLst>
                                    </p:anim>
                                    <p:set>
                                      <p:cBhvr>
                                        <p:cTn id="12" dur="1" fill="hold">
                                          <p:stCondLst>
                                            <p:cond delay="999"/>
                                          </p:stCondLst>
                                        </p:cTn>
                                        <p:tgtEl>
                                          <p:spTgt spid="9"/>
                                        </p:tgtEl>
                                        <p:attrNameLst>
                                          <p:attrName>style.visibility</p:attrName>
                                        </p:attrNameLst>
                                      </p:cBhvr>
                                      <p:to>
                                        <p:strVal val="hidden"/>
                                      </p:to>
                                    </p:set>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500"/>
                                        <p:tgtEl>
                                          <p:spTgt spid="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par>
                                <p:cTn id="23" presetID="4"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par>
                                <p:cTn id="26" presetID="4"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par>
                                <p:cTn id="29" presetID="4"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owerpoint abstrak.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11" name="TextBox 10"/>
          <p:cNvSpPr txBox="1"/>
          <p:nvPr/>
        </p:nvSpPr>
        <p:spPr>
          <a:xfrm>
            <a:off x="152400" y="609600"/>
            <a:ext cx="7772400" cy="4616648"/>
          </a:xfrm>
          <a:prstGeom prst="rect">
            <a:avLst/>
          </a:prstGeom>
          <a:noFill/>
        </p:spPr>
        <p:txBody>
          <a:bodyPr wrap="square" rtlCol="0">
            <a:spAutoFit/>
          </a:bodyPr>
          <a:lstStyle/>
          <a:p>
            <a:pPr algn="just"/>
            <a:endParaRPr lang="en-US" sz="1400" b="1"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1. </a:t>
            </a:r>
            <a:r>
              <a:rPr lang="en-US" sz="1400" b="1" dirty="0" err="1" smtClean="0">
                <a:latin typeface="Times New Roman" pitchFamily="18" charset="0"/>
                <a:cs typeface="Times New Roman" pitchFamily="18" charset="0"/>
              </a:rPr>
              <a:t>Pengertian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Komposisi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en-US" sz="1400" b="1" dirty="0" smtClean="0">
              <a:latin typeface="Times New Roman" pitchFamily="18" charset="0"/>
              <a:cs typeface="Times New Roman" pitchFamily="18" charset="0"/>
            </a:endParaRPr>
          </a:p>
          <a:p>
            <a:pPr algn="just"/>
            <a:endParaRPr lang="en-US" sz="1400" b="1"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fungsi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dikombinasikan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digabungkan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fungsi</a:t>
            </a:r>
            <a:r>
              <a:rPr lang="en-US" sz="1400" dirty="0">
                <a:latin typeface="Times New Roman" pitchFamily="18" charset="0"/>
                <a:cs typeface="Times New Roman" pitchFamily="18" charset="0"/>
              </a:rPr>
              <a:t> lain,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syarat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tertentu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sehingga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menghasilkan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fungsi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baru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Seperti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apakah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fungsi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baru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Untuk</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lebih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jelasnya</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perhatikan</a:t>
            </a:r>
            <a:r>
              <a:rPr lang="id-ID"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ilustrasi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ini</a:t>
            </a:r>
            <a:r>
              <a:rPr lang="en-US" sz="1400" dirty="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memetakan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sebuah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bilangan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dilakukan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dua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proses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menggunakan</a:t>
            </a:r>
            <a:r>
              <a:rPr lang="en-US" sz="1400" dirty="0">
                <a:latin typeface="Times New Roman" pitchFamily="18" charset="0"/>
                <a:cs typeface="Times New Roman" pitchFamily="18" charset="0"/>
              </a:rPr>
              <a:t> 2 </a:t>
            </a:r>
            <a:r>
              <a:rPr lang="en-US" sz="1400" dirty="0" err="1">
                <a:latin typeface="Times New Roman" pitchFamily="18" charset="0"/>
                <a:cs typeface="Times New Roman" pitchFamily="18" charset="0"/>
              </a:rPr>
              <a:t>mesin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seperti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pada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gambar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berikut</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lvl="3"/>
            <a:r>
              <a:rPr lang="en-US" sz="1400" dirty="0" err="1" smtClean="0">
                <a:latin typeface="Times New Roman" pitchFamily="18" charset="0"/>
                <a:cs typeface="Times New Roman" pitchFamily="18" charset="0"/>
              </a:rPr>
              <a:t>bilangan</a:t>
            </a:r>
            <a:endParaRPr lang="en-US" sz="1400" dirty="0" smtClean="0">
              <a:latin typeface="Times New Roman" pitchFamily="18" charset="0"/>
              <a:cs typeface="Times New Roman" pitchFamily="18" charset="0"/>
            </a:endParaRPr>
          </a:p>
          <a:p>
            <a:pPr lvl="3" algn="just"/>
            <a:r>
              <a:rPr lang="en-US" sz="1400" dirty="0" smtClean="0">
                <a:latin typeface="Times New Roman" pitchFamily="18" charset="0"/>
                <a:cs typeface="Times New Roman" pitchFamily="18" charset="0"/>
              </a:rPr>
              <a:t>    10</a:t>
            </a:r>
          </a:p>
          <a:p>
            <a:pPr algn="just"/>
            <a:r>
              <a:rPr lang="en-US" sz="1400" dirty="0">
                <a:latin typeface="Times New Roman" pitchFamily="18" charset="0"/>
                <a:cs typeface="Times New Roman" pitchFamily="18" charset="0"/>
              </a:rPr>
              <a:t> </a:t>
            </a: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I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II</a:t>
            </a:r>
          </a:p>
          <a:p>
            <a:pPr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 </a:t>
            </a:r>
            <a:r>
              <a:rPr lang="en-US" sz="1400" dirty="0" err="1" smtClean="0">
                <a:latin typeface="Times New Roman" pitchFamily="18" charset="0"/>
                <a:cs typeface="Times New Roman" pitchFamily="18" charset="0"/>
              </a:rPr>
              <a:t>melakukan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proses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kalikan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II </a:t>
            </a:r>
            <a:r>
              <a:rPr lang="en-US" sz="1400" dirty="0" err="1" smtClean="0">
                <a:latin typeface="Times New Roman" pitchFamily="18" charset="0"/>
                <a:cs typeface="Times New Roman" pitchFamily="18" charset="0"/>
              </a:rPr>
              <a:t>melakukan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proses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tambahkan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bilangan</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dimasukkan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 </a:t>
            </a:r>
            <a:r>
              <a:rPr lang="en-US" sz="1400" dirty="0" err="1" smtClean="0">
                <a:latin typeface="Times New Roman" pitchFamily="18" charset="0"/>
                <a:cs typeface="Times New Roman" pitchFamily="18" charset="0"/>
              </a:rPr>
              <a:t>diolah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diubah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2 x 5 = 10, </a:t>
            </a:r>
            <a:r>
              <a:rPr lang="en-US" sz="1400" dirty="0" err="1" smtClean="0">
                <a:latin typeface="Times New Roman" pitchFamily="18" charset="0"/>
                <a:cs typeface="Times New Roman" pitchFamily="18" charset="0"/>
              </a:rPr>
              <a:t>lalu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diolah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II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menghasilkan</a:t>
            </a:r>
            <a:r>
              <a:rPr lang="en-US" sz="1400" dirty="0" smtClean="0">
                <a:latin typeface="Times New Roman" pitchFamily="18" charset="0"/>
                <a:cs typeface="Times New Roman" pitchFamily="18" charset="0"/>
              </a:rPr>
              <a:t> 10 + 5 = 15. </a:t>
            </a:r>
            <a:r>
              <a:rPr lang="en-US" sz="1400" dirty="0" err="1" smtClean="0">
                <a:latin typeface="Times New Roman" pitchFamily="18" charset="0"/>
                <a:cs typeface="Times New Roman" pitchFamily="18" charset="0"/>
              </a:rPr>
              <a:t>Jadi</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dipetakan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15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p:txBody>
      </p:sp>
      <p:sp>
        <p:nvSpPr>
          <p:cNvPr id="9"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Komposisi</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12" name="Action Button: Forward or Next 11">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Action Button: Home 13">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3" name="Picture 12"/>
          <p:cNvPicPr/>
          <p:nvPr/>
        </p:nvPicPr>
        <p:blipFill>
          <a:blip r:embed="rId5"/>
          <a:srcRect/>
          <a:stretch>
            <a:fillRect/>
          </a:stretch>
        </p:blipFill>
        <p:spPr bwMode="auto">
          <a:xfrm>
            <a:off x="758046" y="2871642"/>
            <a:ext cx="2594754" cy="966159"/>
          </a:xfrm>
          <a:prstGeom prst="rect">
            <a:avLst/>
          </a:prstGeom>
          <a:noFill/>
          <a:ln w="9525">
            <a:noFill/>
            <a:miter lim="800000"/>
            <a:headEnd/>
            <a:tailEnd/>
          </a:ln>
        </p:spPr>
      </p:pic>
      <p:sp>
        <p:nvSpPr>
          <p:cNvPr id="16" name="TextBox 15"/>
          <p:cNvSpPr txBox="1"/>
          <p:nvPr/>
        </p:nvSpPr>
        <p:spPr>
          <a:xfrm>
            <a:off x="457200" y="3609201"/>
            <a:ext cx="264816"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19" name="TextBox 18"/>
          <p:cNvSpPr txBox="1"/>
          <p:nvPr/>
        </p:nvSpPr>
        <p:spPr>
          <a:xfrm>
            <a:off x="3352800" y="3609201"/>
            <a:ext cx="261610"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5</a:t>
            </a:r>
            <a:endParaRPr lang="en-US" sz="1200" dirty="0">
              <a:latin typeface="Times New Roman" pitchFamily="18" charset="0"/>
              <a:cs typeface="Times New Roman" pitchFamily="18" charset="0"/>
            </a:endParaRPr>
          </a:p>
        </p:txBody>
      </p:sp>
      <p:pic>
        <p:nvPicPr>
          <p:cNvPr id="20" name="Picture 19" descr="Gambar Animasi 4.gif"/>
          <p:cNvPicPr>
            <a:picLocks noChangeAspect="1"/>
          </p:cNvPicPr>
          <p:nvPr/>
        </p:nvPicPr>
        <p:blipFill>
          <a:blip r:embed="rId6"/>
          <a:stretch>
            <a:fillRect/>
          </a:stretch>
        </p:blipFill>
        <p:spPr>
          <a:xfrm>
            <a:off x="0" y="5257800"/>
            <a:ext cx="8153400" cy="160020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1"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250" autoRev="1" fill="hold">
                                          <p:stCondLst>
                                            <p:cond delay="0"/>
                                          </p:stCondLst>
                                        </p:cTn>
                                        <p:tgtEl>
                                          <p:spTgt spid="9"/>
                                        </p:tgtEl>
                                        <p:attrNameLst>
                                          <p:attrName>ppt_w</p:attrName>
                                        </p:attrNameLst>
                                      </p:cBhvr>
                                    </p:anim>
                                    <p:anim by="(#ppt_w*0.50)" calcmode="lin" valueType="num">
                                      <p:cBhvr>
                                        <p:cTn id="8" dur="250" decel="50000" autoRev="1" fill="hold">
                                          <p:stCondLst>
                                            <p:cond delay="0"/>
                                          </p:stCondLst>
                                        </p:cTn>
                                        <p:tgtEl>
                                          <p:spTgt spid="9"/>
                                        </p:tgtEl>
                                        <p:attrNameLst>
                                          <p:attrName>ppt_x</p:attrName>
                                        </p:attrNameLst>
                                      </p:cBhvr>
                                    </p:anim>
                                    <p:anim from="(-#ppt_h/2)" to="(#ppt_y)" calcmode="lin" valueType="num">
                                      <p:cBhvr>
                                        <p:cTn id="9" dur="500" fill="hold">
                                          <p:stCondLst>
                                            <p:cond delay="0"/>
                                          </p:stCondLst>
                                        </p:cTn>
                                        <p:tgtEl>
                                          <p:spTgt spid="9"/>
                                        </p:tgtEl>
                                        <p:attrNameLst>
                                          <p:attrName>ppt_y</p:attrName>
                                        </p:attrNameLst>
                                      </p:cBhvr>
                                    </p:anim>
                                    <p:animRot by="21600000">
                                      <p:cBhvr>
                                        <p:cTn id="10" dur="500" fill="hold">
                                          <p:stCondLst>
                                            <p:cond delay="0"/>
                                          </p:stCondLst>
                                        </p:cTn>
                                        <p:tgtEl>
                                          <p:spTgt spid="9"/>
                                        </p:tgtEl>
                                        <p:attrNameLst>
                                          <p:attrName>r</p:attrName>
                                        </p:attrNameLst>
                                      </p:cBhvr>
                                    </p:animRot>
                                  </p:childTnLst>
                                </p:cTn>
                              </p:par>
                            </p:childTnLst>
                          </p:cTn>
                        </p:par>
                        <p:par>
                          <p:cTn id="11" fill="hold">
                            <p:stCondLst>
                              <p:cond delay="12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0.70"/>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Effect transition="in" filter="fade">
                                      <p:cBhvr>
                                        <p:cTn id="16" dur="500"/>
                                        <p:tgtEl>
                                          <p:spTgt spid="13"/>
                                        </p:tgtEl>
                                      </p:cBhvr>
                                    </p:animEffect>
                                  </p:childTnLst>
                                </p:cTn>
                              </p:par>
                            </p:childTnLst>
                          </p:cTn>
                        </p:par>
                        <p:par>
                          <p:cTn id="17" fill="hold">
                            <p:stCondLst>
                              <p:cond delay="17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ppt_w*0.7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animEffect transition="in" filter="fade">
                                      <p:cBhvr>
                                        <p:cTn id="22" dur="500"/>
                                        <p:tgtEl>
                                          <p:spTgt spid="16"/>
                                        </p:tgtEl>
                                      </p:cBhvr>
                                    </p:animEffect>
                                  </p:childTnLst>
                                </p:cTn>
                              </p:par>
                            </p:childTnLst>
                          </p:cTn>
                        </p:par>
                        <p:par>
                          <p:cTn id="23" fill="hold">
                            <p:stCondLst>
                              <p:cond delay="2200"/>
                            </p:stCondLst>
                            <p:childTnLst>
                              <p:par>
                                <p:cTn id="24" presetID="55"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ppt_w*0.70"/>
                                          </p:val>
                                        </p:tav>
                                        <p:tav tm="100000">
                                          <p:val>
                                            <p:strVal val="#ppt_w"/>
                                          </p:val>
                                        </p:tav>
                                      </p:tavLst>
                                    </p:anim>
                                    <p:anim calcmode="lin" valueType="num">
                                      <p:cBhvr>
                                        <p:cTn id="27" dur="500" fill="hold"/>
                                        <p:tgtEl>
                                          <p:spTgt spid="19"/>
                                        </p:tgtEl>
                                        <p:attrNameLst>
                                          <p:attrName>ppt_h</p:attrName>
                                        </p:attrNameLst>
                                      </p:cBhvr>
                                      <p:tavLst>
                                        <p:tav tm="0">
                                          <p:val>
                                            <p:strVal val="#ppt_h"/>
                                          </p:val>
                                        </p:tav>
                                        <p:tav tm="100000">
                                          <p:val>
                                            <p:strVal val="#ppt_h"/>
                                          </p:val>
                                        </p:tav>
                                      </p:tavLst>
                                    </p:anim>
                                    <p:animEffect transition="in" filter="fade">
                                      <p:cBhvr>
                                        <p:cTn id="28" dur="500"/>
                                        <p:tgtEl>
                                          <p:spTgt spid="19"/>
                                        </p:tgtEl>
                                      </p:cBhvr>
                                    </p:animEffect>
                                  </p:childTnLst>
                                </p:cTn>
                              </p:par>
                            </p:childTnLst>
                          </p:cTn>
                        </p:par>
                        <p:par>
                          <p:cTn id="29" fill="hold">
                            <p:stCondLst>
                              <p:cond delay="2700"/>
                            </p:stCondLst>
                            <p:childTnLst>
                              <p:par>
                                <p:cTn id="30" presetID="55"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strVal val="#ppt_w*0.7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animEffect transition="in" filter="fade">
                                      <p:cBhvr>
                                        <p:cTn id="34" dur="500"/>
                                        <p:tgtEl>
                                          <p:spTgt spid="11"/>
                                        </p:tgtEl>
                                      </p:cBhvr>
                                    </p:animEffect>
                                  </p:childTnLst>
                                </p:cTn>
                              </p:par>
                            </p:childTnLst>
                          </p:cTn>
                        </p:par>
                        <p:par>
                          <p:cTn id="35" fill="hold">
                            <p:stCondLst>
                              <p:cond delay="3200"/>
                            </p:stCondLst>
                            <p:childTnLst>
                              <p:par>
                                <p:cTn id="36" presetID="58" presetClass="entr" presetSubtype="0" accel="10000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strVal val="#ppt_w*2.5"/>
                                          </p:val>
                                        </p:tav>
                                        <p:tav tm="100000">
                                          <p:val>
                                            <p:strVal val="#ppt_w"/>
                                          </p:val>
                                        </p:tav>
                                      </p:tavLst>
                                    </p:anim>
                                    <p:anim calcmode="lin" valueType="num">
                                      <p:cBhvr>
                                        <p:cTn id="39" dur="500" fill="hold"/>
                                        <p:tgtEl>
                                          <p:spTgt spid="20"/>
                                        </p:tgtEl>
                                        <p:attrNameLst>
                                          <p:attrName>ppt_h</p:attrName>
                                        </p:attrNameLst>
                                      </p:cBhvr>
                                      <p:tavLst>
                                        <p:tav tm="0">
                                          <p:val>
                                            <p:strVal val="#ppt_h*0.01"/>
                                          </p:val>
                                        </p:tav>
                                        <p:tav tm="100000">
                                          <p:val>
                                            <p:strVal val="#ppt_h"/>
                                          </p:val>
                                        </p:tav>
                                      </p:tavLst>
                                    </p:anim>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h+1"/>
                                          </p:val>
                                        </p:tav>
                                        <p:tav tm="100000">
                                          <p:val>
                                            <p:strVal val="#ppt_y"/>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1" animBg="1"/>
      <p:bldP spid="16"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powerpoint abstrak.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152400" y="830282"/>
            <a:ext cx="7696200" cy="3970318"/>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dimasukkan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sembarang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hasil</a:t>
            </a:r>
            <a:r>
              <a:rPr lang="en-US" sz="1400" dirty="0" smtClean="0">
                <a:latin typeface="Times New Roman" pitchFamily="18" charset="0"/>
                <a:cs typeface="Times New Roman" pitchFamily="18" charset="0"/>
              </a:rPr>
              <a:t>:</a:t>
            </a:r>
          </a:p>
          <a:p>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5x → </a:t>
            </a:r>
            <a:r>
              <a:rPr lang="en-US" sz="1400" dirty="0" smtClean="0">
                <a:latin typeface="Times New Roman" pitchFamily="18" charset="0"/>
                <a:cs typeface="Times New Roman" pitchFamily="18" charset="0"/>
              </a:rPr>
              <a:t>5</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+ 5</a:t>
            </a:r>
          </a:p>
          <a:p>
            <a:r>
              <a:rPr lang="en-US" sz="1400" i="1" baseline="300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a:t>
            </a:r>
            <a:r>
              <a:rPr lang="en-US" sz="1400" i="1" baseline="30000" dirty="0" err="1" smtClean="0">
                <a:latin typeface="Times New Roman" pitchFamily="18" charset="0"/>
                <a:cs typeface="Times New Roman" pitchFamily="18" charset="0"/>
              </a:rPr>
              <a:t>mesin</a:t>
            </a:r>
            <a:r>
              <a:rPr lang="en-US" sz="1400" i="1" baseline="30000" dirty="0" smtClean="0">
                <a:latin typeface="Times New Roman" pitchFamily="18" charset="0"/>
                <a:cs typeface="Times New Roman" pitchFamily="18" charset="0"/>
              </a:rPr>
              <a:t> I	               </a:t>
            </a:r>
            <a:r>
              <a:rPr lang="en-US" sz="1400" i="1" baseline="30000" dirty="0" err="1" smtClean="0">
                <a:latin typeface="Times New Roman" pitchFamily="18" charset="0"/>
                <a:cs typeface="Times New Roman" pitchFamily="18" charset="0"/>
              </a:rPr>
              <a:t>mesinII</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Bagaimana</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hasilnya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bila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kedua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mesin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digabungkan</a:t>
            </a:r>
            <a:r>
              <a:rPr lang="en-US" sz="1400" dirty="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Perhatikan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gambar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berikut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gabungan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II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melakukan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proses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kalikan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kemudian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tambahkan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bilangan</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dimasukkan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diolah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(2 x 5) + 5 = 15. </a:t>
            </a:r>
            <a:r>
              <a:rPr lang="en-US" sz="1400" dirty="0" err="1" smtClean="0">
                <a:latin typeface="Times New Roman" pitchFamily="18" charset="0"/>
                <a:cs typeface="Times New Roman" pitchFamily="18" charset="0"/>
              </a:rPr>
              <a:t>Ternyata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hasilnya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keluaran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II.</a:t>
            </a:r>
          </a:p>
          <a:p>
            <a:pPr algn="just"/>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dimasukkan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sembarang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hasil</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Mesin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 	5x </a:t>
            </a:r>
            <a:r>
              <a:rPr lang="en-US" sz="1400" dirty="0" smtClean="0">
                <a:latin typeface="Times New Roman" pitchFamily="18" charset="0"/>
                <a:cs typeface="Times New Roman" pitchFamily="18" charset="0"/>
              </a:rPr>
              <a:t>+ 5</a:t>
            </a:r>
          </a:p>
          <a:p>
            <a:pPr algn="just"/>
            <a:r>
              <a:rPr lang="en-US" sz="1400" i="1" baseline="30000" dirty="0" smtClean="0">
                <a:latin typeface="Times New Roman" pitchFamily="18" charset="0"/>
                <a:cs typeface="Times New Roman" pitchFamily="18" charset="0"/>
              </a:rPr>
              <a:t>		</a:t>
            </a:r>
            <a:r>
              <a:rPr lang="en-US" sz="1400" i="1" baseline="30000" dirty="0" err="1" smtClean="0">
                <a:latin typeface="Times New Roman" pitchFamily="18" charset="0"/>
                <a:cs typeface="Times New Roman" pitchFamily="18" charset="0"/>
              </a:rPr>
              <a:t>mesin</a:t>
            </a:r>
            <a:r>
              <a:rPr lang="en-US" sz="1400" i="1" baseline="30000" dirty="0" smtClean="0">
                <a:latin typeface="Times New Roman" pitchFamily="18" charset="0"/>
                <a:cs typeface="Times New Roman" pitchFamily="18" charset="0"/>
              </a:rPr>
              <a:t> </a:t>
            </a:r>
            <a:r>
              <a:rPr lang="en-US" sz="1400" i="1" baseline="30000" dirty="0" err="1" smtClean="0">
                <a:latin typeface="Times New Roman" pitchFamily="18" charset="0"/>
                <a:cs typeface="Times New Roman" pitchFamily="18" charset="0"/>
              </a:rPr>
              <a:t>gabungan</a:t>
            </a:r>
            <a:endParaRPr lang="en-US" sz="1400" dirty="0" smtClean="0">
              <a:latin typeface="Times New Roman" pitchFamily="18" charset="0"/>
              <a:cs typeface="Times New Roman" pitchFamily="18" charset="0"/>
            </a:endParaRPr>
          </a:p>
        </p:txBody>
      </p:sp>
      <p:pic>
        <p:nvPicPr>
          <p:cNvPr id="5" name="Picture 4"/>
          <p:cNvPicPr/>
          <p:nvPr/>
        </p:nvPicPr>
        <p:blipFill>
          <a:blip r:embed="rId4"/>
          <a:srcRect/>
          <a:stretch>
            <a:fillRect/>
          </a:stretch>
        </p:blipFill>
        <p:spPr bwMode="auto">
          <a:xfrm>
            <a:off x="887412" y="2286000"/>
            <a:ext cx="1884178" cy="997905"/>
          </a:xfrm>
          <a:prstGeom prst="rect">
            <a:avLst/>
          </a:prstGeom>
          <a:noFill/>
          <a:ln w="9525">
            <a:noFill/>
            <a:miter lim="800000"/>
            <a:headEnd/>
            <a:tailEnd/>
          </a:ln>
        </p:spPr>
      </p:pic>
      <p:sp>
        <p:nvSpPr>
          <p:cNvPr id="6" name="Rectangle 1"/>
          <p:cNvSpPr>
            <a:spLocks noChangeArrowheads="1"/>
          </p:cNvSpPr>
          <p:nvPr/>
        </p:nvSpPr>
        <p:spPr bwMode="auto">
          <a:xfrm>
            <a:off x="1420812" y="2570162"/>
            <a:ext cx="758825" cy="4905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Kalikan</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5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kemudian</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tambahkan</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665162" y="3078163"/>
            <a:ext cx="146050" cy="1984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
          <p:cNvSpPr txBox="1">
            <a:spLocks noChangeArrowheads="1"/>
          </p:cNvSpPr>
          <p:nvPr/>
        </p:nvSpPr>
        <p:spPr bwMode="auto">
          <a:xfrm>
            <a:off x="582612" y="2862262"/>
            <a:ext cx="673100" cy="2571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bilangan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2563812" y="2133600"/>
            <a:ext cx="407988" cy="1905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err="1" smtClean="0">
                <a:ln>
                  <a:noFill/>
                </a:ln>
                <a:solidFill>
                  <a:schemeClr val="tx1"/>
                </a:solidFill>
                <a:effectLst/>
                <a:latin typeface="Times New Roman" pitchFamily="18" charset="0"/>
                <a:cs typeface="Arial" pitchFamily="34" charset="0"/>
              </a:rPr>
              <a:t>hasil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Picture 21" descr="i7iyu.jpeg"/>
          <p:cNvPicPr>
            <a:picLocks noChangeAspect="1"/>
          </p:cNvPicPr>
          <p:nvPr/>
        </p:nvPicPr>
        <p:blipFill>
          <a:blip r:embed="rId5"/>
          <a:srcRect l="36000" r="28444" b="-9177"/>
          <a:stretch>
            <a:fillRect/>
          </a:stretch>
        </p:blipFill>
        <p:spPr>
          <a:xfrm>
            <a:off x="6553200" y="1066800"/>
            <a:ext cx="762000" cy="1752600"/>
          </a:xfrm>
          <a:prstGeom prst="rect">
            <a:avLst/>
          </a:prstGeom>
        </p:spPr>
      </p:pic>
      <p:pic>
        <p:nvPicPr>
          <p:cNvPr id="24" name="Picture 23" descr="i7iyu.jpeg"/>
          <p:cNvPicPr>
            <a:picLocks noChangeAspect="1"/>
          </p:cNvPicPr>
          <p:nvPr/>
        </p:nvPicPr>
        <p:blipFill>
          <a:blip r:embed="rId5"/>
          <a:srcRect l="28444" r="28889" b="-4431"/>
          <a:stretch>
            <a:fillRect/>
          </a:stretch>
        </p:blipFill>
        <p:spPr>
          <a:xfrm>
            <a:off x="4648200" y="1600200"/>
            <a:ext cx="914400" cy="1676400"/>
          </a:xfrm>
          <a:prstGeom prst="rect">
            <a:avLst/>
          </a:prstGeom>
        </p:spPr>
      </p:pic>
      <p:pic>
        <p:nvPicPr>
          <p:cNvPr id="25" name="Picture 24" descr="i7iyu.jpeg"/>
          <p:cNvPicPr>
            <a:picLocks noChangeAspect="1"/>
          </p:cNvPicPr>
          <p:nvPr/>
        </p:nvPicPr>
        <p:blipFill>
          <a:blip r:embed="rId5"/>
          <a:srcRect l="32000" r="28889" b="-4431"/>
          <a:stretch>
            <a:fillRect/>
          </a:stretch>
        </p:blipFill>
        <p:spPr>
          <a:xfrm>
            <a:off x="5638800" y="1295400"/>
            <a:ext cx="838200" cy="1676400"/>
          </a:xfrm>
          <a:prstGeom prst="rect">
            <a:avLst/>
          </a:prstGeom>
        </p:spPr>
      </p:pic>
      <p:sp>
        <p:nvSpPr>
          <p:cNvPr id="15"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Komposisi</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17" name="Action Button: Forward or Next 16">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Action Button: Home 22">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9" name="Picture 18" descr="Gambar Animasi 4.gif"/>
          <p:cNvPicPr>
            <a:picLocks noChangeAspect="1"/>
          </p:cNvPicPr>
          <p:nvPr/>
        </p:nvPicPr>
        <p:blipFill>
          <a:blip r:embed="rId7"/>
          <a:stretch>
            <a:fillRect/>
          </a:stretch>
        </p:blipFill>
        <p:spPr>
          <a:xfrm>
            <a:off x="0" y="5105400"/>
            <a:ext cx="8153400" cy="175260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250" autoRev="1" fill="hold">
                                          <p:stCondLst>
                                            <p:cond delay="0"/>
                                          </p:stCondLst>
                                        </p:cTn>
                                        <p:tgtEl>
                                          <p:spTgt spid="15"/>
                                        </p:tgtEl>
                                        <p:attrNameLst>
                                          <p:attrName>ppt_w</p:attrName>
                                        </p:attrNameLst>
                                      </p:cBhvr>
                                    </p:anim>
                                    <p:anim by="(#ppt_w*0.50)" calcmode="lin" valueType="num">
                                      <p:cBhvr>
                                        <p:cTn id="8" dur="250" decel="50000" autoRev="1" fill="hold">
                                          <p:stCondLst>
                                            <p:cond delay="0"/>
                                          </p:stCondLst>
                                        </p:cTn>
                                        <p:tgtEl>
                                          <p:spTgt spid="15"/>
                                        </p:tgtEl>
                                        <p:attrNameLst>
                                          <p:attrName>ppt_x</p:attrName>
                                        </p:attrNameLst>
                                      </p:cBhvr>
                                    </p:anim>
                                    <p:anim from="(-#ppt_h/2)" to="(#ppt_y)" calcmode="lin" valueType="num">
                                      <p:cBhvr>
                                        <p:cTn id="9" dur="500" fill="hold">
                                          <p:stCondLst>
                                            <p:cond delay="0"/>
                                          </p:stCondLst>
                                        </p:cTn>
                                        <p:tgtEl>
                                          <p:spTgt spid="15"/>
                                        </p:tgtEl>
                                        <p:attrNameLst>
                                          <p:attrName>ppt_y</p:attrName>
                                        </p:attrNameLst>
                                      </p:cBhvr>
                                    </p:anim>
                                    <p:animRot by="21600000">
                                      <p:cBhvr>
                                        <p:cTn id="10" dur="500" fill="hold">
                                          <p:stCondLst>
                                            <p:cond delay="0"/>
                                          </p:stCondLst>
                                        </p:cTn>
                                        <p:tgtEl>
                                          <p:spTgt spid="15"/>
                                        </p:tgtEl>
                                        <p:attrNameLst>
                                          <p:attrName>r</p:attrName>
                                        </p:attrNameLst>
                                      </p:cBhvr>
                                    </p:animRot>
                                  </p:childTnLst>
                                </p:cTn>
                              </p:par>
                            </p:childTnLst>
                          </p:cTn>
                        </p:par>
                        <p:par>
                          <p:cTn id="11" fill="hold">
                            <p:stCondLst>
                              <p:cond delay="1200"/>
                            </p:stCondLst>
                            <p:childTnLst>
                              <p:par>
                                <p:cTn id="12" presetID="2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500"/>
                                        <p:tgtEl>
                                          <p:spTgt spid="4"/>
                                        </p:tgtEl>
                                      </p:cBhvr>
                                    </p:animEffect>
                                  </p:childTnLst>
                                </p:cTn>
                              </p:par>
                            </p:childTnLst>
                          </p:cTn>
                        </p:par>
                        <p:par>
                          <p:cTn id="15" fill="hold">
                            <p:stCondLst>
                              <p:cond delay="1700"/>
                            </p:stCondLst>
                            <p:childTnLst>
                              <p:par>
                                <p:cTn id="16" presetID="2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500"/>
                                        <p:tgtEl>
                                          <p:spTgt spid="5"/>
                                        </p:tgtEl>
                                      </p:cBhvr>
                                    </p:animEffect>
                                  </p:childTnLst>
                                </p:cTn>
                              </p:par>
                            </p:childTnLst>
                          </p:cTn>
                        </p:par>
                        <p:par>
                          <p:cTn id="19" fill="hold">
                            <p:stCondLst>
                              <p:cond delay="2200"/>
                            </p:stCondLst>
                            <p:childTnLst>
                              <p:par>
                                <p:cTn id="20" presetID="2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500"/>
                                        <p:tgtEl>
                                          <p:spTgt spid="9"/>
                                        </p:tgtEl>
                                      </p:cBhvr>
                                    </p:animEffect>
                                  </p:childTnLst>
                                </p:cTn>
                              </p:par>
                            </p:childTnLst>
                          </p:cTn>
                        </p:par>
                        <p:par>
                          <p:cTn id="23" fill="hold">
                            <p:stCondLst>
                              <p:cond delay="2700"/>
                            </p:stCondLst>
                            <p:childTnLst>
                              <p:par>
                                <p:cTn id="24" presetID="2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500"/>
                                        <p:tgtEl>
                                          <p:spTgt spid="6"/>
                                        </p:tgtEl>
                                      </p:cBhvr>
                                    </p:animEffect>
                                  </p:childTnLst>
                                </p:cTn>
                              </p:par>
                            </p:childTnLst>
                          </p:cTn>
                        </p:par>
                        <p:par>
                          <p:cTn id="27" fill="hold">
                            <p:stCondLst>
                              <p:cond delay="3200"/>
                            </p:stCondLst>
                            <p:childTnLst>
                              <p:par>
                                <p:cTn id="28" presetID="2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edge">
                                      <p:cBhvr>
                                        <p:cTn id="30" dur="500"/>
                                        <p:tgtEl>
                                          <p:spTgt spid="8"/>
                                        </p:tgtEl>
                                      </p:cBhvr>
                                    </p:animEffect>
                                  </p:childTnLst>
                                </p:cTn>
                              </p:par>
                            </p:childTnLst>
                          </p:cTn>
                        </p:par>
                        <p:par>
                          <p:cTn id="31" fill="hold">
                            <p:stCondLst>
                              <p:cond delay="3700"/>
                            </p:stCondLst>
                            <p:childTnLst>
                              <p:par>
                                <p:cTn id="32" presetID="2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edge">
                                      <p:cBhvr>
                                        <p:cTn id="34" dur="500"/>
                                        <p:tgtEl>
                                          <p:spTgt spid="7"/>
                                        </p:tgtEl>
                                      </p:cBhvr>
                                    </p:animEffect>
                                  </p:childTnLst>
                                </p:cTn>
                              </p:par>
                            </p:childTnLst>
                          </p:cTn>
                        </p:par>
                        <p:par>
                          <p:cTn id="35" fill="hold">
                            <p:stCondLst>
                              <p:cond delay="4200"/>
                            </p:stCondLst>
                            <p:childTnLst>
                              <p:par>
                                <p:cTn id="36" presetID="17" presetClass="entr" presetSubtype="1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strVal val="#ppt_h"/>
                                          </p:val>
                                        </p:tav>
                                        <p:tav tm="100000">
                                          <p:val>
                                            <p:strVal val="#ppt_h"/>
                                          </p:val>
                                        </p:tav>
                                      </p:tavLst>
                                    </p:anim>
                                  </p:childTnLst>
                                </p:cTn>
                              </p:par>
                            </p:childTnLst>
                          </p:cTn>
                        </p:par>
                        <p:par>
                          <p:cTn id="40" fill="hold">
                            <p:stCondLst>
                              <p:cond delay="4700"/>
                            </p:stCondLst>
                            <p:childTnLst>
                              <p:par>
                                <p:cTn id="41" presetID="17" presetClass="entr" presetSubtype="1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strVal val="#ppt_h"/>
                                          </p:val>
                                        </p:tav>
                                        <p:tav tm="100000">
                                          <p:val>
                                            <p:strVal val="#ppt_h"/>
                                          </p:val>
                                        </p:tav>
                                      </p:tavLst>
                                    </p:anim>
                                  </p:childTnLst>
                                </p:cTn>
                              </p:par>
                            </p:childTnLst>
                          </p:cTn>
                        </p:par>
                        <p:par>
                          <p:cTn id="45" fill="hold">
                            <p:stCondLst>
                              <p:cond delay="5200"/>
                            </p:stCondLst>
                            <p:childTnLst>
                              <p:par>
                                <p:cTn id="46" presetID="17" presetClass="entr" presetSubtype="1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strVal val="#ppt_h"/>
                                          </p:val>
                                        </p:tav>
                                        <p:tav tm="100000">
                                          <p:val>
                                            <p:strVal val="#ppt_h"/>
                                          </p:val>
                                        </p:tav>
                                      </p:tavLst>
                                    </p:anim>
                                  </p:childTnLst>
                                </p:cTn>
                              </p:par>
                            </p:childTnLst>
                          </p:cTn>
                        </p:par>
                        <p:par>
                          <p:cTn id="50" fill="hold">
                            <p:stCondLst>
                              <p:cond delay="5700"/>
                            </p:stCondLst>
                            <p:childTnLst>
                              <p:par>
                                <p:cTn id="51" presetID="58" presetClass="entr" presetSubtype="0" accel="10000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strVal val="#ppt_w*2.5"/>
                                          </p:val>
                                        </p:tav>
                                        <p:tav tm="100000">
                                          <p:val>
                                            <p:strVal val="#ppt_w"/>
                                          </p:val>
                                        </p:tav>
                                      </p:tavLst>
                                    </p:anim>
                                    <p:anim calcmode="lin" valueType="num">
                                      <p:cBhvr>
                                        <p:cTn id="54" dur="500" fill="hold"/>
                                        <p:tgtEl>
                                          <p:spTgt spid="19"/>
                                        </p:tgtEl>
                                        <p:attrNameLst>
                                          <p:attrName>ppt_h</p:attrName>
                                        </p:attrNameLst>
                                      </p:cBhvr>
                                      <p:tavLst>
                                        <p:tav tm="0">
                                          <p:val>
                                            <p:strVal val="#ppt_h*0.01"/>
                                          </p:val>
                                        </p:tav>
                                        <p:tav tm="100000">
                                          <p:val>
                                            <p:strVal val="#ppt_h"/>
                                          </p:val>
                                        </p:tav>
                                      </p:tavLst>
                                    </p:anim>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h+1"/>
                                          </p:val>
                                        </p:tav>
                                        <p:tav tm="100000">
                                          <p:val>
                                            <p:strVal val="#ppt_y"/>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owerpoint abstrak.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1" name="TextBox 40"/>
          <p:cNvSpPr txBox="1"/>
          <p:nvPr/>
        </p:nvSpPr>
        <p:spPr>
          <a:xfrm>
            <a:off x="228600" y="704195"/>
            <a:ext cx="7239000" cy="4401205"/>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Analog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ilustrasi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komposisi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fungsi</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g </a:t>
            </a:r>
            <a:r>
              <a:rPr lang="en-US" sz="1400" dirty="0" err="1">
                <a:latin typeface="Times New Roman" pitchFamily="18" charset="0"/>
                <a:cs typeface="Times New Roman" pitchFamily="18" charset="0"/>
              </a:rPr>
              <a:t>dan</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 f</a:t>
            </a:r>
            <a:r>
              <a:rPr lang="en-US" sz="1400" i="1"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didefinisikan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sebagai</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F</a:t>
            </a:r>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		      B	                   C</a:t>
            </a:r>
          </a:p>
          <a:p>
            <a:pPr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melalui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id-ID"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Secara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ditulis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rumus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demikian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disimpulkan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a:t>
            </a:r>
          </a:p>
          <a:p>
            <a:pPr algn="just"/>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f (x) = g (x) </a:t>
            </a:r>
            <a:r>
              <a:rPr lang="en-US" sz="1400" i="1" dirty="0" err="1" smtClean="0">
                <a:latin typeface="Times New Roman" pitchFamily="18" charset="0"/>
                <a:cs typeface="Times New Roman" pitchFamily="18" charset="0"/>
              </a:rPr>
              <a:t>adalah</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komposisi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f </a:t>
            </a:r>
            <a:r>
              <a:rPr lang="en-US" sz="1400" i="1" dirty="0" err="1" smtClean="0">
                <a:latin typeface="Times New Roman" pitchFamily="18" charset="0"/>
                <a:cs typeface="Times New Roman" pitchFamily="18" charset="0"/>
              </a:rPr>
              <a:t>dan</a:t>
            </a:r>
            <a:r>
              <a:rPr lang="en-US" sz="1400" i="1" dirty="0" smtClean="0">
                <a:latin typeface="Times New Roman" pitchFamily="18" charset="0"/>
                <a:cs typeface="Times New Roman" pitchFamily="18" charset="0"/>
              </a:rPr>
              <a:t> g, </a:t>
            </a:r>
            <a:r>
              <a:rPr lang="en-US" sz="1400" i="1" dirty="0" err="1" smtClean="0">
                <a:latin typeface="Times New Roman" pitchFamily="18" charset="0"/>
                <a:cs typeface="Times New Roman" pitchFamily="18" charset="0"/>
              </a:rPr>
              <a:t>sehingga</a:t>
            </a:r>
            <a:r>
              <a:rPr lang="id-ID" sz="1400" i="1" dirty="0" smtClean="0">
                <a:latin typeface="Times New Roman" pitchFamily="18" charset="0"/>
                <a:cs typeface="Times New Roman" pitchFamily="18" charset="0"/>
              </a:rPr>
              <a:t> f </a:t>
            </a:r>
            <a:r>
              <a:rPr lang="en-US" sz="1400" i="1" dirty="0" smtClean="0">
                <a:latin typeface="Times New Roman" pitchFamily="18" charset="0"/>
                <a:cs typeface="Times New Roman" pitchFamily="18" charset="0"/>
              </a:rPr>
              <a:t>(x) </a:t>
            </a:r>
            <a:r>
              <a:rPr lang="en-US" sz="1400" i="1" dirty="0" err="1" smtClean="0">
                <a:latin typeface="Times New Roman" pitchFamily="18" charset="0"/>
                <a:cs typeface="Times New Roman" pitchFamily="18" charset="0"/>
              </a:rPr>
              <a:t>disebut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komposisi</a:t>
            </a:r>
            <a:r>
              <a:rPr lang="en-US" sz="1400" i="1"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14"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Komposisi</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16" name="Action Button: Forward or Next 15">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Action Button: Home 17">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5" name="Picture 14" descr="Gambar Animasi 4.gif"/>
          <p:cNvPicPr>
            <a:picLocks noChangeAspect="1"/>
          </p:cNvPicPr>
          <p:nvPr/>
        </p:nvPicPr>
        <p:blipFill>
          <a:blip r:embed="rId5"/>
          <a:stretch>
            <a:fillRect/>
          </a:stretch>
        </p:blipFill>
        <p:spPr>
          <a:xfrm>
            <a:off x="0" y="5410200"/>
            <a:ext cx="8153400" cy="1447800"/>
          </a:xfrm>
          <a:prstGeom prst="rect">
            <a:avLst/>
          </a:prstGeom>
        </p:spPr>
      </p:pic>
      <p:pic>
        <p:nvPicPr>
          <p:cNvPr id="20" name="Picture 19"/>
          <p:cNvPicPr/>
          <p:nvPr/>
        </p:nvPicPr>
        <p:blipFill>
          <a:blip r:embed="rId6"/>
          <a:srcRect/>
          <a:stretch>
            <a:fillRect/>
          </a:stretch>
        </p:blipFill>
        <p:spPr bwMode="auto">
          <a:xfrm>
            <a:off x="533400" y="1676400"/>
            <a:ext cx="3657600" cy="1447800"/>
          </a:xfrm>
          <a:prstGeom prst="rect">
            <a:avLst/>
          </a:prstGeom>
          <a:noFill/>
          <a:ln w="9525">
            <a:noFill/>
            <a:miter lim="800000"/>
            <a:headEnd/>
            <a:tailEnd/>
          </a:ln>
        </p:spPr>
      </p:pic>
      <p:sp>
        <p:nvSpPr>
          <p:cNvPr id="21" name="Text Box 2"/>
          <p:cNvSpPr txBox="1">
            <a:spLocks noChangeArrowheads="1"/>
          </p:cNvSpPr>
          <p:nvPr/>
        </p:nvSpPr>
        <p:spPr bwMode="auto">
          <a:xfrm>
            <a:off x="1597025" y="2362200"/>
            <a:ext cx="155575" cy="2746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3"/>
          <p:cNvSpPr txBox="1">
            <a:spLocks noChangeArrowheads="1"/>
          </p:cNvSpPr>
          <p:nvPr/>
        </p:nvSpPr>
        <p:spPr bwMode="auto">
          <a:xfrm>
            <a:off x="2976563" y="2359025"/>
            <a:ext cx="223837" cy="2317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4"/>
          <p:cNvSpPr txBox="1">
            <a:spLocks noChangeArrowheads="1"/>
          </p:cNvSpPr>
          <p:nvPr/>
        </p:nvSpPr>
        <p:spPr bwMode="auto">
          <a:xfrm>
            <a:off x="838200" y="2595562"/>
            <a:ext cx="241300" cy="1984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5"/>
          <p:cNvSpPr txBox="1">
            <a:spLocks noChangeArrowheads="1"/>
          </p:cNvSpPr>
          <p:nvPr/>
        </p:nvSpPr>
        <p:spPr bwMode="auto">
          <a:xfrm>
            <a:off x="2133600" y="2595562"/>
            <a:ext cx="400050" cy="3000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g (x)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6"/>
          <p:cNvSpPr txBox="1">
            <a:spLocks noChangeArrowheads="1"/>
          </p:cNvSpPr>
          <p:nvPr/>
        </p:nvSpPr>
        <p:spPr bwMode="auto">
          <a:xfrm>
            <a:off x="3503612" y="2590800"/>
            <a:ext cx="534988" cy="2651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g (f (x))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by="(-#ppt_w*2)" calcmode="lin" valueType="num">
                                      <p:cBhvr rctx="PPT">
                                        <p:cTn id="15" dur="250" autoRev="1" fill="hold">
                                          <p:stCondLst>
                                            <p:cond delay="0"/>
                                          </p:stCondLst>
                                        </p:cTn>
                                        <p:tgtEl>
                                          <p:spTgt spid="14"/>
                                        </p:tgtEl>
                                        <p:attrNameLst>
                                          <p:attrName>ppt_w</p:attrName>
                                        </p:attrNameLst>
                                      </p:cBhvr>
                                    </p:anim>
                                    <p:anim by="(#ppt_w*0.50)" calcmode="lin" valueType="num">
                                      <p:cBhvr>
                                        <p:cTn id="16" dur="250" decel="50000" autoRev="1" fill="hold">
                                          <p:stCondLst>
                                            <p:cond delay="0"/>
                                          </p:stCondLst>
                                        </p:cTn>
                                        <p:tgtEl>
                                          <p:spTgt spid="14"/>
                                        </p:tgtEl>
                                        <p:attrNameLst>
                                          <p:attrName>ppt_x</p:attrName>
                                        </p:attrNameLst>
                                      </p:cBhvr>
                                    </p:anim>
                                    <p:anim from="(-#ppt_h/2)" to="(#ppt_y)" calcmode="lin" valueType="num">
                                      <p:cBhvr>
                                        <p:cTn id="17" dur="500" fill="hold">
                                          <p:stCondLst>
                                            <p:cond delay="0"/>
                                          </p:stCondLst>
                                        </p:cTn>
                                        <p:tgtEl>
                                          <p:spTgt spid="14"/>
                                        </p:tgtEl>
                                        <p:attrNameLst>
                                          <p:attrName>ppt_y</p:attrName>
                                        </p:attrNameLst>
                                      </p:cBhvr>
                                    </p:anim>
                                    <p:animRot by="21600000">
                                      <p:cBhvr>
                                        <p:cTn id="18" dur="500" fill="hold">
                                          <p:stCondLst>
                                            <p:cond delay="0"/>
                                          </p:stCondLst>
                                        </p:cTn>
                                        <p:tgtEl>
                                          <p:spTgt spid="14"/>
                                        </p:tgtEl>
                                        <p:attrNameLst>
                                          <p:attrName>r</p:attrName>
                                        </p:attrNameLst>
                                      </p:cBhvr>
                                    </p:animRot>
                                  </p:childTnLst>
                                </p:cTn>
                              </p:par>
                            </p:childTnLst>
                          </p:cTn>
                        </p:par>
                        <p:par>
                          <p:cTn id="19" fill="hold">
                            <p:stCondLst>
                              <p:cond delay="1700"/>
                            </p:stCondLst>
                            <p:childTnLst>
                              <p:par>
                                <p:cTn id="20" presetID="17" presetClass="entr" presetSubtype="1"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ppt_x</p:attrName>
                                        </p:attrNameLst>
                                      </p:cBhvr>
                                      <p:tavLst>
                                        <p:tav tm="0">
                                          <p:val>
                                            <p:strVal val="#ppt_x"/>
                                          </p:val>
                                        </p:tav>
                                        <p:tav tm="100000">
                                          <p:val>
                                            <p:strVal val="#ppt_x"/>
                                          </p:val>
                                        </p:tav>
                                      </p:tavLst>
                                    </p:anim>
                                    <p:anim calcmode="lin" valueType="num">
                                      <p:cBhvr>
                                        <p:cTn id="23" dur="500" fill="hold"/>
                                        <p:tgtEl>
                                          <p:spTgt spid="41"/>
                                        </p:tgtEl>
                                        <p:attrNameLst>
                                          <p:attrName>ppt_y</p:attrName>
                                        </p:attrNameLst>
                                      </p:cBhvr>
                                      <p:tavLst>
                                        <p:tav tm="0">
                                          <p:val>
                                            <p:strVal val="#ppt_y-#ppt_h/2"/>
                                          </p:val>
                                        </p:tav>
                                        <p:tav tm="100000">
                                          <p:val>
                                            <p:strVal val="#ppt_y"/>
                                          </p:val>
                                        </p:tav>
                                      </p:tavLst>
                                    </p:anim>
                                    <p:anim calcmode="lin" valueType="num">
                                      <p:cBhvr>
                                        <p:cTn id="24" dur="500" fill="hold"/>
                                        <p:tgtEl>
                                          <p:spTgt spid="41"/>
                                        </p:tgtEl>
                                        <p:attrNameLst>
                                          <p:attrName>ppt_w</p:attrName>
                                        </p:attrNameLst>
                                      </p:cBhvr>
                                      <p:tavLst>
                                        <p:tav tm="0">
                                          <p:val>
                                            <p:strVal val="#ppt_w"/>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childTnLst>
                                </p:cTn>
                              </p:par>
                            </p:childTnLst>
                          </p:cTn>
                        </p:par>
                        <p:par>
                          <p:cTn id="26" fill="hold">
                            <p:stCondLst>
                              <p:cond delay="2200"/>
                            </p:stCondLst>
                            <p:childTnLst>
                              <p:par>
                                <p:cTn id="27" presetID="17"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ppt_h/2"/>
                                          </p:val>
                                        </p:tav>
                                        <p:tav tm="100000">
                                          <p:val>
                                            <p:strVal val="#ppt_y"/>
                                          </p:val>
                                        </p:tav>
                                      </p:tavLst>
                                    </p:anim>
                                    <p:anim calcmode="lin" valueType="num">
                                      <p:cBhvr>
                                        <p:cTn id="31" dur="500" fill="hold"/>
                                        <p:tgtEl>
                                          <p:spTgt spid="20"/>
                                        </p:tgtEl>
                                        <p:attrNameLst>
                                          <p:attrName>ppt_w</p:attrName>
                                        </p:attrNameLst>
                                      </p:cBhvr>
                                      <p:tavLst>
                                        <p:tav tm="0">
                                          <p:val>
                                            <p:strVal val="#ppt_w"/>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par>
                          <p:cTn id="33" fill="hold">
                            <p:stCondLst>
                              <p:cond delay="2700"/>
                            </p:stCondLst>
                            <p:childTnLst>
                              <p:par>
                                <p:cTn id="34" presetID="17" presetClass="entr" presetSubtype="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ppt_h/2"/>
                                          </p:val>
                                        </p:tav>
                                        <p:tav tm="100000">
                                          <p:val>
                                            <p:strVal val="#ppt_y"/>
                                          </p:val>
                                        </p:tav>
                                      </p:tavLst>
                                    </p:anim>
                                    <p:anim calcmode="lin" valueType="num">
                                      <p:cBhvr>
                                        <p:cTn id="38" dur="500" fill="hold"/>
                                        <p:tgtEl>
                                          <p:spTgt spid="23"/>
                                        </p:tgtEl>
                                        <p:attrNameLst>
                                          <p:attrName>ppt_w</p:attrName>
                                        </p:attrNameLst>
                                      </p:cBhvr>
                                      <p:tavLst>
                                        <p:tav tm="0">
                                          <p:val>
                                            <p:strVal val="#ppt_w"/>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childTnLst>
                                </p:cTn>
                              </p:par>
                            </p:childTnLst>
                          </p:cTn>
                        </p:par>
                        <p:par>
                          <p:cTn id="40" fill="hold">
                            <p:stCondLst>
                              <p:cond delay="3200"/>
                            </p:stCondLst>
                            <p:childTnLst>
                              <p:par>
                                <p:cTn id="41" presetID="17"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ppt_h/2"/>
                                          </p:val>
                                        </p:tav>
                                        <p:tav tm="100000">
                                          <p:val>
                                            <p:strVal val="#ppt_y"/>
                                          </p:val>
                                        </p:tav>
                                      </p:tavLst>
                                    </p:anim>
                                    <p:anim calcmode="lin" valueType="num">
                                      <p:cBhvr>
                                        <p:cTn id="45" dur="500" fill="hold"/>
                                        <p:tgtEl>
                                          <p:spTgt spid="21"/>
                                        </p:tgtEl>
                                        <p:attrNameLst>
                                          <p:attrName>ppt_w</p:attrName>
                                        </p:attrNameLst>
                                      </p:cBhvr>
                                      <p:tavLst>
                                        <p:tav tm="0">
                                          <p:val>
                                            <p:strVal val="#ppt_w"/>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childTnLst>
                                </p:cTn>
                              </p:par>
                            </p:childTnLst>
                          </p:cTn>
                        </p:par>
                        <p:par>
                          <p:cTn id="47" fill="hold">
                            <p:stCondLst>
                              <p:cond delay="3700"/>
                            </p:stCondLst>
                            <p:childTnLst>
                              <p:par>
                                <p:cTn id="48" presetID="17" presetClass="entr" presetSubtype="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ppt_h/2"/>
                                          </p:val>
                                        </p:tav>
                                        <p:tav tm="100000">
                                          <p:val>
                                            <p:strVal val="#ppt_y"/>
                                          </p:val>
                                        </p:tav>
                                      </p:tavLst>
                                    </p:anim>
                                    <p:anim calcmode="lin" valueType="num">
                                      <p:cBhvr>
                                        <p:cTn id="52" dur="500" fill="hold"/>
                                        <p:tgtEl>
                                          <p:spTgt spid="24"/>
                                        </p:tgtEl>
                                        <p:attrNameLst>
                                          <p:attrName>ppt_w</p:attrName>
                                        </p:attrNameLst>
                                      </p:cBhvr>
                                      <p:tavLst>
                                        <p:tav tm="0">
                                          <p:val>
                                            <p:strVal val="#ppt_w"/>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childTnLst>
                                </p:cTn>
                              </p:par>
                            </p:childTnLst>
                          </p:cTn>
                        </p:par>
                        <p:par>
                          <p:cTn id="54" fill="hold">
                            <p:stCondLst>
                              <p:cond delay="4200"/>
                            </p:stCondLst>
                            <p:childTnLst>
                              <p:par>
                                <p:cTn id="55" presetID="17"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ppt_h/2"/>
                                          </p:val>
                                        </p:tav>
                                        <p:tav tm="100000">
                                          <p:val>
                                            <p:strVal val="#ppt_y"/>
                                          </p:val>
                                        </p:tav>
                                      </p:tavLst>
                                    </p:anim>
                                    <p:anim calcmode="lin" valueType="num">
                                      <p:cBhvr>
                                        <p:cTn id="59" dur="500" fill="hold"/>
                                        <p:tgtEl>
                                          <p:spTgt spid="22"/>
                                        </p:tgtEl>
                                        <p:attrNameLst>
                                          <p:attrName>ppt_w</p:attrName>
                                        </p:attrNameLst>
                                      </p:cBhvr>
                                      <p:tavLst>
                                        <p:tav tm="0">
                                          <p:val>
                                            <p:strVal val="#ppt_w"/>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childTnLst>
                                </p:cTn>
                              </p:par>
                            </p:childTnLst>
                          </p:cTn>
                        </p:par>
                        <p:par>
                          <p:cTn id="61" fill="hold">
                            <p:stCondLst>
                              <p:cond delay="4700"/>
                            </p:stCondLst>
                            <p:childTnLst>
                              <p:par>
                                <p:cTn id="62" presetID="17"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ppt_x</p:attrName>
                                        </p:attrNameLst>
                                      </p:cBhvr>
                                      <p:tavLst>
                                        <p:tav tm="0">
                                          <p:val>
                                            <p:strVal val="#ppt_x"/>
                                          </p:val>
                                        </p:tav>
                                        <p:tav tm="100000">
                                          <p:val>
                                            <p:strVal val="#ppt_x"/>
                                          </p:val>
                                        </p:tav>
                                      </p:tavLst>
                                    </p:anim>
                                    <p:anim calcmode="lin" valueType="num">
                                      <p:cBhvr>
                                        <p:cTn id="65" dur="500" fill="hold"/>
                                        <p:tgtEl>
                                          <p:spTgt spid="25"/>
                                        </p:tgtEl>
                                        <p:attrNameLst>
                                          <p:attrName>ppt_y</p:attrName>
                                        </p:attrNameLst>
                                      </p:cBhvr>
                                      <p:tavLst>
                                        <p:tav tm="0">
                                          <p:val>
                                            <p:strVal val="#ppt_y-#ppt_h/2"/>
                                          </p:val>
                                        </p:tav>
                                        <p:tav tm="100000">
                                          <p:val>
                                            <p:strVal val="#ppt_y"/>
                                          </p:val>
                                        </p:tav>
                                      </p:tavLst>
                                    </p:anim>
                                    <p:anim calcmode="lin" valueType="num">
                                      <p:cBhvr>
                                        <p:cTn id="66" dur="500" fill="hold"/>
                                        <p:tgtEl>
                                          <p:spTgt spid="25"/>
                                        </p:tgtEl>
                                        <p:attrNameLst>
                                          <p:attrName>ppt_w</p:attrName>
                                        </p:attrNameLst>
                                      </p:cBhvr>
                                      <p:tavLst>
                                        <p:tav tm="0">
                                          <p:val>
                                            <p:strVal val="#ppt_w"/>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4" grpId="0"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owerpoint abstrak.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228600" y="869752"/>
            <a:ext cx="7772400" cy="4185761"/>
          </a:xfrm>
          <a:prstGeom prst="rect">
            <a:avLst/>
          </a:prstGeom>
          <a:noFill/>
        </p:spPr>
        <p:txBody>
          <a:bodyPr wrap="square" rtlCol="0">
            <a:spAutoFit/>
          </a:bodyPr>
          <a:lstStyle/>
          <a:p>
            <a:pPr algn="just"/>
            <a:r>
              <a:rPr lang="en-US" sz="1400" dirty="0" err="1" smtClean="0">
                <a:latin typeface="Times New Roman" pitchFamily="18" charset="0"/>
                <a:cs typeface="Times New Roman" pitchFamily="18" charset="0"/>
              </a:rPr>
              <a:t>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disimbolkan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”o”,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dilanjutkan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bentuk</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ditulis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a:t>
            </a:r>
          </a:p>
          <a:p>
            <a:pPr algn="just"/>
            <a:r>
              <a:rPr lang="en-US" sz="1400" i="1" dirty="0" smtClean="0">
                <a:latin typeface="Times New Roman" pitchFamily="18" charset="0"/>
                <a:cs typeface="Times New Roman" pitchFamily="18" charset="0"/>
              </a:rPr>
              <a:t>F : x → (g o f) (x) = g (f (x))</a:t>
            </a:r>
          </a:p>
          <a:p>
            <a:pPr algn="just"/>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Agar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memahami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simaklah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Terdapat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disa</a:t>
            </a:r>
            <a:r>
              <a:rPr lang="id-ID" sz="1400" dirty="0" smtClean="0">
                <a:latin typeface="Times New Roman" pitchFamily="18" charset="0"/>
                <a:cs typeface="Times New Roman" pitchFamily="18" charset="0"/>
              </a:rPr>
              <a:t>ji</a:t>
            </a:r>
            <a:r>
              <a:rPr lang="en-US" sz="1400" dirty="0" err="1" smtClean="0">
                <a:latin typeface="Times New Roman" pitchFamily="18" charset="0"/>
                <a:cs typeface="Times New Roman" pitchFamily="18" charset="0"/>
              </a:rPr>
              <a: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               B	                C              D</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Range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ϵ </a:t>
            </a:r>
            <a:r>
              <a:rPr lang="en-US" sz="1400" i="1"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Pemadanan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D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didefinisikan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aturan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memenuhi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syarat-syarat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domain (</a:t>
            </a:r>
            <a:r>
              <a:rPr lang="en-US" sz="1400" dirty="0" err="1" smtClean="0">
                <a:latin typeface="Times New Roman" pitchFamily="18" charset="0"/>
                <a:cs typeface="Times New Roman" pitchFamily="18" charset="0"/>
              </a:rPr>
              <a:t>daerah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asal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tunggal</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(1)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(1))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 4</a:t>
            </a:r>
          </a:p>
          <a:p>
            <a:pPr algn="just"/>
            <a:r>
              <a:rPr lang="en-US" sz="1400"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(2)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(2))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 5</a:t>
            </a:r>
          </a:p>
          <a:p>
            <a:pPr algn="just"/>
            <a:r>
              <a:rPr lang="en-US" sz="1400"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(3)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smtClean="0">
                <a:latin typeface="Times New Roman" pitchFamily="18" charset="0"/>
                <a:cs typeface="Times New Roman" pitchFamily="18" charset="0"/>
              </a:rPr>
              <a:t>f </a:t>
            </a:r>
            <a:r>
              <a:rPr lang="en-US" sz="1400" smtClean="0">
                <a:latin typeface="Times New Roman" pitchFamily="18" charset="0"/>
                <a:cs typeface="Times New Roman" pitchFamily="18" charset="0"/>
              </a:rPr>
              <a:t>(3))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 5</a:t>
            </a:r>
          </a:p>
        </p:txBody>
      </p:sp>
      <p:pic>
        <p:nvPicPr>
          <p:cNvPr id="4" name="Picture 3"/>
          <p:cNvPicPr/>
          <p:nvPr/>
        </p:nvPicPr>
        <p:blipFill>
          <a:blip r:embed="rId4"/>
          <a:srcRect/>
          <a:stretch>
            <a:fillRect/>
          </a:stretch>
        </p:blipFill>
        <p:spPr bwMode="auto">
          <a:xfrm>
            <a:off x="685800" y="2294626"/>
            <a:ext cx="1219200" cy="981974"/>
          </a:xfrm>
          <a:prstGeom prst="rect">
            <a:avLst/>
          </a:prstGeom>
          <a:noFill/>
          <a:ln w="9525">
            <a:noFill/>
            <a:miter lim="800000"/>
            <a:headEnd/>
            <a:tailEnd/>
          </a:ln>
        </p:spPr>
      </p:pic>
      <p:pic>
        <p:nvPicPr>
          <p:cNvPr id="5" name="Picture 4"/>
          <p:cNvPicPr/>
          <p:nvPr/>
        </p:nvPicPr>
        <p:blipFill>
          <a:blip r:embed="rId5"/>
          <a:srcRect/>
          <a:stretch>
            <a:fillRect/>
          </a:stretch>
        </p:blipFill>
        <p:spPr bwMode="auto">
          <a:xfrm>
            <a:off x="2675612" y="2311879"/>
            <a:ext cx="1210588" cy="964721"/>
          </a:xfrm>
          <a:prstGeom prst="rect">
            <a:avLst/>
          </a:prstGeom>
          <a:noFill/>
          <a:ln w="9525">
            <a:noFill/>
            <a:miter lim="800000"/>
            <a:headEnd/>
            <a:tailEnd/>
          </a:ln>
        </p:spPr>
      </p:pic>
      <p:sp>
        <p:nvSpPr>
          <p:cNvPr id="6" name="Text Box 4"/>
          <p:cNvSpPr txBox="1">
            <a:spLocks noChangeArrowheads="1"/>
          </p:cNvSpPr>
          <p:nvPr/>
        </p:nvSpPr>
        <p:spPr bwMode="auto">
          <a:xfrm>
            <a:off x="809626" y="2409825"/>
            <a:ext cx="150812" cy="1809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792163" y="2644775"/>
            <a:ext cx="150813" cy="2476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808038" y="2881313"/>
            <a:ext cx="134938" cy="2428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7"/>
          <p:cNvSpPr txBox="1">
            <a:spLocks noChangeArrowheads="1"/>
          </p:cNvSpPr>
          <p:nvPr/>
        </p:nvSpPr>
        <p:spPr bwMode="auto">
          <a:xfrm>
            <a:off x="1600200" y="2362200"/>
            <a:ext cx="182562" cy="2524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1600200" y="2646363"/>
            <a:ext cx="182562" cy="3222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2800350" y="2381250"/>
            <a:ext cx="95250" cy="2095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2743200" y="2652713"/>
            <a:ext cx="153987" cy="2428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1"/>
          <p:cNvSpPr txBox="1">
            <a:spLocks noChangeArrowheads="1"/>
          </p:cNvSpPr>
          <p:nvPr/>
        </p:nvSpPr>
        <p:spPr bwMode="auto">
          <a:xfrm>
            <a:off x="2743200" y="2887662"/>
            <a:ext cx="153987" cy="2365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2"/>
          <p:cNvSpPr txBox="1">
            <a:spLocks noChangeArrowheads="1"/>
          </p:cNvSpPr>
          <p:nvPr/>
        </p:nvSpPr>
        <p:spPr bwMode="auto">
          <a:xfrm>
            <a:off x="3590925" y="2433638"/>
            <a:ext cx="146050" cy="2333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3"/>
          <p:cNvSpPr txBox="1">
            <a:spLocks noChangeArrowheads="1"/>
          </p:cNvSpPr>
          <p:nvPr/>
        </p:nvSpPr>
        <p:spPr bwMode="auto">
          <a:xfrm>
            <a:off x="3589338" y="2678112"/>
            <a:ext cx="173037" cy="2619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4"/>
          <p:cNvSpPr txBox="1">
            <a:spLocks noChangeArrowheads="1"/>
          </p:cNvSpPr>
          <p:nvPr/>
        </p:nvSpPr>
        <p:spPr bwMode="auto">
          <a:xfrm>
            <a:off x="3581400" y="2886075"/>
            <a:ext cx="180975" cy="2381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Action Button: Forward or Next 21">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Action Button: Back or Previous 22">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Action Button: Home 24">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1" name="Picture 20" descr="Gambar Animasi 4.gif"/>
          <p:cNvPicPr>
            <a:picLocks noChangeAspect="1"/>
          </p:cNvPicPr>
          <p:nvPr/>
        </p:nvPicPr>
        <p:blipFill>
          <a:blip r:embed="rId7"/>
          <a:stretch>
            <a:fillRect/>
          </a:stretch>
        </p:blipFill>
        <p:spPr>
          <a:xfrm>
            <a:off x="0" y="5257800"/>
            <a:ext cx="8153400" cy="1600200"/>
          </a:xfrm>
          <a:prstGeom prst="rect">
            <a:avLst/>
          </a:prstGeom>
        </p:spPr>
      </p:pic>
      <p:sp>
        <p:nvSpPr>
          <p:cNvPr id="24"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Komposisi</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2.5"/>
                                          </p:val>
                                        </p:tav>
                                        <p:tav tm="100000">
                                          <p:val>
                                            <p:strVal val="#ppt_w"/>
                                          </p:val>
                                        </p:tav>
                                      </p:tavLst>
                                    </p:anim>
                                    <p:anim calcmode="lin" valueType="num">
                                      <p:cBhvr>
                                        <p:cTn id="8" dur="500" fill="hold"/>
                                        <p:tgtEl>
                                          <p:spTgt spid="21"/>
                                        </p:tgtEl>
                                        <p:attrNameLst>
                                          <p:attrName>ppt_h</p:attrName>
                                        </p:attrNameLst>
                                      </p:cBhvr>
                                      <p:tavLst>
                                        <p:tav tm="0">
                                          <p:val>
                                            <p:strVal val="#ppt_h*0.01"/>
                                          </p:val>
                                        </p:tav>
                                        <p:tav tm="100000">
                                          <p:val>
                                            <p:strVal val="#ppt_h"/>
                                          </p:val>
                                        </p:tav>
                                      </p:tavLst>
                                    </p:anim>
                                    <p:anim calcmode="lin" valueType="num">
                                      <p:cBhvr>
                                        <p:cTn id="9" dur="500" fill="hold"/>
                                        <p:tgtEl>
                                          <p:spTgt spid="21"/>
                                        </p:tgtEl>
                                        <p:attrNameLst>
                                          <p:attrName>ppt_x</p:attrName>
                                        </p:attrNameLst>
                                      </p:cBhvr>
                                      <p:tavLst>
                                        <p:tav tm="0">
                                          <p:val>
                                            <p:strVal val="#ppt_x"/>
                                          </p:val>
                                        </p:tav>
                                        <p:tav tm="100000">
                                          <p:val>
                                            <p:strVal val="#ppt_x"/>
                                          </p:val>
                                        </p:tav>
                                      </p:tavLst>
                                    </p:anim>
                                    <p:anim calcmode="lin" valueType="num">
                                      <p:cBhvr>
                                        <p:cTn id="10" dur="500" fill="hold"/>
                                        <p:tgtEl>
                                          <p:spTgt spid="21"/>
                                        </p:tgtEl>
                                        <p:attrNameLst>
                                          <p:attrName>ppt_y</p:attrName>
                                        </p:attrNameLst>
                                      </p:cBhvr>
                                      <p:tavLst>
                                        <p:tav tm="0">
                                          <p:val>
                                            <p:strVal val="#ppt_h+1"/>
                                          </p:val>
                                        </p:tav>
                                        <p:tav tm="100000">
                                          <p:val>
                                            <p:strVal val="#ppt_y"/>
                                          </p:val>
                                        </p:tav>
                                      </p:tavLst>
                                    </p:anim>
                                    <p:animEffect transition="in" filter="fade">
                                      <p:cBhvr>
                                        <p:cTn id="11" dur="500"/>
                                        <p:tgtEl>
                                          <p:spTgt spid="21"/>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by="(-#ppt_w*2)" calcmode="lin" valueType="num">
                                      <p:cBhvr rctx="PPT">
                                        <p:cTn id="14" dur="250" autoRev="1" fill="hold">
                                          <p:stCondLst>
                                            <p:cond delay="0"/>
                                          </p:stCondLst>
                                        </p:cTn>
                                        <p:tgtEl>
                                          <p:spTgt spid="24"/>
                                        </p:tgtEl>
                                        <p:attrNameLst>
                                          <p:attrName>ppt_w</p:attrName>
                                        </p:attrNameLst>
                                      </p:cBhvr>
                                    </p:anim>
                                    <p:anim by="(#ppt_w*0.50)" calcmode="lin" valueType="num">
                                      <p:cBhvr>
                                        <p:cTn id="15" dur="250" decel="50000" autoRev="1" fill="hold">
                                          <p:stCondLst>
                                            <p:cond delay="0"/>
                                          </p:stCondLst>
                                        </p:cTn>
                                        <p:tgtEl>
                                          <p:spTgt spid="24"/>
                                        </p:tgtEl>
                                        <p:attrNameLst>
                                          <p:attrName>ppt_x</p:attrName>
                                        </p:attrNameLst>
                                      </p:cBhvr>
                                    </p:anim>
                                    <p:anim from="(-#ppt_h/2)" to="(#ppt_y)" calcmode="lin" valueType="num">
                                      <p:cBhvr>
                                        <p:cTn id="16" dur="500" fill="hold">
                                          <p:stCondLst>
                                            <p:cond delay="0"/>
                                          </p:stCondLst>
                                        </p:cTn>
                                        <p:tgtEl>
                                          <p:spTgt spid="24"/>
                                        </p:tgtEl>
                                        <p:attrNameLst>
                                          <p:attrName>ppt_y</p:attrName>
                                        </p:attrNameLst>
                                      </p:cBhvr>
                                    </p:anim>
                                    <p:animRot by="21600000">
                                      <p:cBhvr>
                                        <p:cTn id="17" dur="500" fill="hold">
                                          <p:stCondLst>
                                            <p:cond delay="0"/>
                                          </p:stCondLst>
                                        </p:cTn>
                                        <p:tgtEl>
                                          <p:spTgt spid="24"/>
                                        </p:tgtEl>
                                        <p:attrNameLst>
                                          <p:attrName>r</p:attrName>
                                        </p:attrNameLst>
                                      </p:cBhvr>
                                    </p:animRot>
                                  </p:childTnLst>
                                </p:cTn>
                              </p:par>
                            </p:childTnLst>
                          </p:cTn>
                        </p:par>
                        <p:par>
                          <p:cTn id="18" fill="hold">
                            <p:stCondLst>
                              <p:cond delay="1200"/>
                            </p:stCondLst>
                            <p:childTnLst>
                              <p:par>
                                <p:cTn id="19" presetID="25"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2"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3"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anim calcmode="lin" valueType="num">
                                      <p:cBhvr>
                                        <p:cTn id="25"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6"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7"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28" dur="500" decel="50000">
                                          <p:stCondLst>
                                            <p:cond delay="0"/>
                                          </p:stCondLst>
                                        </p:cTn>
                                        <p:tgtEl>
                                          <p:spTgt spid="3"/>
                                        </p:tgtEl>
                                      </p:cBhvr>
                                    </p:animEffect>
                                  </p:childTnLst>
                                </p:cTn>
                              </p:par>
                            </p:childTnLst>
                          </p:cTn>
                        </p:par>
                        <p:par>
                          <p:cTn id="29" fill="hold">
                            <p:stCondLst>
                              <p:cond delay="1700"/>
                            </p:stCondLst>
                            <p:childTnLst>
                              <p:par>
                                <p:cTn id="30" presetID="25"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3"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4"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35" dur="500" fill="hold"/>
                                        <p:tgtEl>
                                          <p:spTgt spid="4"/>
                                        </p:tgtEl>
                                        <p:attrNameLst>
                                          <p:attrName>ppt_h</p:attrName>
                                        </p:attrNameLst>
                                      </p:cBhvr>
                                      <p:tavLst>
                                        <p:tav tm="0">
                                          <p:val>
                                            <p:strVal val="#ppt_h"/>
                                          </p:val>
                                        </p:tav>
                                        <p:tav tm="100000">
                                          <p:val>
                                            <p:strVal val="#ppt_h"/>
                                          </p:val>
                                        </p:tav>
                                      </p:tavLst>
                                    </p:anim>
                                    <p:anim calcmode="lin" valueType="num">
                                      <p:cBhvr>
                                        <p:cTn id="36"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7"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8"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39" dur="500" decel="50000">
                                          <p:stCondLst>
                                            <p:cond delay="0"/>
                                          </p:stCondLst>
                                        </p:cTn>
                                        <p:tgtEl>
                                          <p:spTgt spid="4"/>
                                        </p:tgtEl>
                                      </p:cBhvr>
                                    </p:animEffect>
                                  </p:childTnLst>
                                </p:cTn>
                              </p:par>
                            </p:childTnLst>
                          </p:cTn>
                        </p:par>
                        <p:par>
                          <p:cTn id="40" fill="hold">
                            <p:stCondLst>
                              <p:cond delay="2200"/>
                            </p:stCondLst>
                            <p:childTnLst>
                              <p:par>
                                <p:cTn id="41" presetID="25"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46" dur="500" fill="hold"/>
                                        <p:tgtEl>
                                          <p:spTgt spid="6"/>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6"/>
                                        </p:tgtEl>
                                      </p:cBhvr>
                                    </p:animEffect>
                                  </p:childTnLst>
                                </p:cTn>
                              </p:par>
                            </p:childTnLst>
                          </p:cTn>
                        </p:par>
                        <p:par>
                          <p:cTn id="51" fill="hold">
                            <p:stCondLst>
                              <p:cond delay="2700"/>
                            </p:stCondLst>
                            <p:childTnLst>
                              <p:par>
                                <p:cTn id="52" presetID="25"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57" dur="500" fill="hold"/>
                                        <p:tgtEl>
                                          <p:spTgt spid="9"/>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9"/>
                                        </p:tgtEl>
                                      </p:cBhvr>
                                    </p:animEffect>
                                  </p:childTnLst>
                                </p:cTn>
                              </p:par>
                            </p:childTnLst>
                          </p:cTn>
                        </p:par>
                        <p:par>
                          <p:cTn id="62" fill="hold">
                            <p:stCondLst>
                              <p:cond delay="3200"/>
                            </p:stCondLst>
                            <p:childTnLst>
                              <p:par>
                                <p:cTn id="63" presetID="25"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68" dur="500" fill="hold"/>
                                        <p:tgtEl>
                                          <p:spTgt spid="7"/>
                                        </p:tgtEl>
                                        <p:attrNameLst>
                                          <p:attrName>ppt_h</p:attrName>
                                        </p:attrNameLst>
                                      </p:cBhvr>
                                      <p:tavLst>
                                        <p:tav tm="0">
                                          <p:val>
                                            <p:strVal val="#ppt_h"/>
                                          </p:val>
                                        </p:tav>
                                        <p:tav tm="100000">
                                          <p:val>
                                            <p:strVal val="#ppt_h"/>
                                          </p:val>
                                        </p:tav>
                                      </p:tavLst>
                                    </p:anim>
                                    <p:anim calcmode="lin" valueType="num">
                                      <p:cBhvr>
                                        <p:cTn id="6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72" dur="500" decel="50000">
                                          <p:stCondLst>
                                            <p:cond delay="0"/>
                                          </p:stCondLst>
                                        </p:cTn>
                                        <p:tgtEl>
                                          <p:spTgt spid="7"/>
                                        </p:tgtEl>
                                      </p:cBhvr>
                                    </p:animEffect>
                                  </p:childTnLst>
                                </p:cTn>
                              </p:par>
                            </p:childTnLst>
                          </p:cTn>
                        </p:par>
                        <p:par>
                          <p:cTn id="73" fill="hold">
                            <p:stCondLst>
                              <p:cond delay="3700"/>
                            </p:stCondLst>
                            <p:childTnLst>
                              <p:par>
                                <p:cTn id="74" presetID="25" presetClass="entr" presetSubtype="0"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77"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78"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79" dur="500" fill="hold"/>
                                        <p:tgtEl>
                                          <p:spTgt spid="8"/>
                                        </p:tgtEl>
                                        <p:attrNameLst>
                                          <p:attrName>ppt_h</p:attrName>
                                        </p:attrNameLst>
                                      </p:cBhvr>
                                      <p:tavLst>
                                        <p:tav tm="0">
                                          <p:val>
                                            <p:strVal val="#ppt_h"/>
                                          </p:val>
                                        </p:tav>
                                        <p:tav tm="100000">
                                          <p:val>
                                            <p:strVal val="#ppt_h"/>
                                          </p:val>
                                        </p:tav>
                                      </p:tavLst>
                                    </p:anim>
                                    <p:anim calcmode="lin" valueType="num">
                                      <p:cBhvr>
                                        <p:cTn id="80"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1"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2"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83" dur="500" decel="50000">
                                          <p:stCondLst>
                                            <p:cond delay="0"/>
                                          </p:stCondLst>
                                        </p:cTn>
                                        <p:tgtEl>
                                          <p:spTgt spid="8"/>
                                        </p:tgtEl>
                                      </p:cBhvr>
                                    </p:animEffect>
                                  </p:childTnLst>
                                </p:cTn>
                              </p:par>
                            </p:childTnLst>
                          </p:cTn>
                        </p:par>
                        <p:par>
                          <p:cTn id="84" fill="hold">
                            <p:stCondLst>
                              <p:cond delay="4200"/>
                            </p:stCondLst>
                            <p:childTnLst>
                              <p:par>
                                <p:cTn id="85" presetID="25" presetClass="entr" presetSubtype="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8"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9"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90" dur="500" fill="hold"/>
                                        <p:tgtEl>
                                          <p:spTgt spid="10"/>
                                        </p:tgtEl>
                                        <p:attrNameLst>
                                          <p:attrName>ppt_h</p:attrName>
                                        </p:attrNameLst>
                                      </p:cBhvr>
                                      <p:tavLst>
                                        <p:tav tm="0">
                                          <p:val>
                                            <p:strVal val="#ppt_h"/>
                                          </p:val>
                                        </p:tav>
                                        <p:tav tm="100000">
                                          <p:val>
                                            <p:strVal val="#ppt_h"/>
                                          </p:val>
                                        </p:tav>
                                      </p:tavLst>
                                    </p:anim>
                                    <p:anim calcmode="lin" valueType="num">
                                      <p:cBhvr>
                                        <p:cTn id="91"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2"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3"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94" dur="500" decel="50000">
                                          <p:stCondLst>
                                            <p:cond delay="0"/>
                                          </p:stCondLst>
                                        </p:cTn>
                                        <p:tgtEl>
                                          <p:spTgt spid="10"/>
                                        </p:tgtEl>
                                      </p:cBhvr>
                                    </p:animEffect>
                                  </p:childTnLst>
                                </p:cTn>
                              </p:par>
                            </p:childTnLst>
                          </p:cTn>
                        </p:par>
                        <p:par>
                          <p:cTn id="95" fill="hold">
                            <p:stCondLst>
                              <p:cond delay="4700"/>
                            </p:stCondLst>
                            <p:childTnLst>
                              <p:par>
                                <p:cTn id="96" presetID="25"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99"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00"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101" dur="500" fill="hold"/>
                                        <p:tgtEl>
                                          <p:spTgt spid="5"/>
                                        </p:tgtEl>
                                        <p:attrNameLst>
                                          <p:attrName>ppt_h</p:attrName>
                                        </p:attrNameLst>
                                      </p:cBhvr>
                                      <p:tavLst>
                                        <p:tav tm="0">
                                          <p:val>
                                            <p:strVal val="#ppt_h"/>
                                          </p:val>
                                        </p:tav>
                                        <p:tav tm="100000">
                                          <p:val>
                                            <p:strVal val="#ppt_h"/>
                                          </p:val>
                                        </p:tav>
                                      </p:tavLst>
                                    </p:anim>
                                    <p:anim calcmode="lin" valueType="num">
                                      <p:cBhvr>
                                        <p:cTn id="102"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03"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04"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105" dur="500" decel="50000">
                                          <p:stCondLst>
                                            <p:cond delay="0"/>
                                          </p:stCondLst>
                                        </p:cTn>
                                        <p:tgtEl>
                                          <p:spTgt spid="5"/>
                                        </p:tgtEl>
                                      </p:cBhvr>
                                    </p:animEffect>
                                  </p:childTnLst>
                                </p:cTn>
                              </p:par>
                            </p:childTnLst>
                          </p:cTn>
                        </p:par>
                        <p:par>
                          <p:cTn id="106" fill="hold">
                            <p:stCondLst>
                              <p:cond delay="5200"/>
                            </p:stCondLst>
                            <p:childTnLst>
                              <p:par>
                                <p:cTn id="107" presetID="25" presetClass="entr" presetSubtype="0"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10"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11"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112" dur="500" fill="hold"/>
                                        <p:tgtEl>
                                          <p:spTgt spid="11"/>
                                        </p:tgtEl>
                                        <p:attrNameLst>
                                          <p:attrName>ppt_h</p:attrName>
                                        </p:attrNameLst>
                                      </p:cBhvr>
                                      <p:tavLst>
                                        <p:tav tm="0">
                                          <p:val>
                                            <p:strVal val="#ppt_h"/>
                                          </p:val>
                                        </p:tav>
                                        <p:tav tm="100000">
                                          <p:val>
                                            <p:strVal val="#ppt_h"/>
                                          </p:val>
                                        </p:tav>
                                      </p:tavLst>
                                    </p:anim>
                                    <p:anim calcmode="lin" valueType="num">
                                      <p:cBhvr>
                                        <p:cTn id="113"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4"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5"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116" dur="500" decel="50000">
                                          <p:stCondLst>
                                            <p:cond delay="0"/>
                                          </p:stCondLst>
                                        </p:cTn>
                                        <p:tgtEl>
                                          <p:spTgt spid="11"/>
                                        </p:tgtEl>
                                      </p:cBhvr>
                                    </p:animEffect>
                                  </p:childTnLst>
                                </p:cTn>
                              </p:par>
                            </p:childTnLst>
                          </p:cTn>
                        </p:par>
                        <p:par>
                          <p:cTn id="117" fill="hold">
                            <p:stCondLst>
                              <p:cond delay="5700"/>
                            </p:stCondLst>
                            <p:childTnLst>
                              <p:par>
                                <p:cTn id="118" presetID="25" presetClass="entr" presetSubtype="0" fill="hold" grpId="0" nodeType="afterEffect">
                                  <p:stCondLst>
                                    <p:cond delay="0"/>
                                  </p:stCondLst>
                                  <p:childTnLst>
                                    <p:set>
                                      <p:cBhvr>
                                        <p:cTn id="119" dur="1" fill="hold">
                                          <p:stCondLst>
                                            <p:cond delay="0"/>
                                          </p:stCondLst>
                                        </p:cTn>
                                        <p:tgtEl>
                                          <p:spTgt spid="14"/>
                                        </p:tgtEl>
                                        <p:attrNameLst>
                                          <p:attrName>style.visibility</p:attrName>
                                        </p:attrNameLst>
                                      </p:cBhvr>
                                      <p:to>
                                        <p:strVal val="visible"/>
                                      </p:to>
                                    </p:set>
                                    <p:anim calcmode="lin" valueType="num">
                                      <p:cBhvr>
                                        <p:cTn id="120" dur="25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1" dur="25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2" dur="250" accel="50000" fill="hold">
                                          <p:stCondLst>
                                            <p:cond delay="250"/>
                                          </p:stCondLst>
                                        </p:cTn>
                                        <p:tgtEl>
                                          <p:spTgt spid="14"/>
                                        </p:tgtEl>
                                        <p:attrNameLst>
                                          <p:attrName>ppt_w</p:attrName>
                                        </p:attrNameLst>
                                      </p:cBhvr>
                                      <p:tavLst>
                                        <p:tav tm="0">
                                          <p:val>
                                            <p:strVal val="#ppt_w*.05"/>
                                          </p:val>
                                        </p:tav>
                                        <p:tav tm="100000">
                                          <p:val>
                                            <p:strVal val="#ppt_w"/>
                                          </p:val>
                                        </p:tav>
                                      </p:tavLst>
                                    </p:anim>
                                    <p:anim calcmode="lin" valueType="num">
                                      <p:cBhvr>
                                        <p:cTn id="123" dur="500" fill="hold"/>
                                        <p:tgtEl>
                                          <p:spTgt spid="14"/>
                                        </p:tgtEl>
                                        <p:attrNameLst>
                                          <p:attrName>ppt_h</p:attrName>
                                        </p:attrNameLst>
                                      </p:cBhvr>
                                      <p:tavLst>
                                        <p:tav tm="0">
                                          <p:val>
                                            <p:strVal val="#ppt_h"/>
                                          </p:val>
                                        </p:tav>
                                        <p:tav tm="100000">
                                          <p:val>
                                            <p:strVal val="#ppt_h"/>
                                          </p:val>
                                        </p:tav>
                                      </p:tavLst>
                                    </p:anim>
                                    <p:anim calcmode="lin" valueType="num">
                                      <p:cBhvr>
                                        <p:cTn id="124" dur="25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5" dur="25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6" dur="250" accel="50000" fill="hold">
                                          <p:stCondLst>
                                            <p:cond delay="250"/>
                                          </p:stCondLst>
                                        </p:cTn>
                                        <p:tgtEl>
                                          <p:spTgt spid="14"/>
                                        </p:tgtEl>
                                        <p:attrNameLst>
                                          <p:attrName>ppt_y</p:attrName>
                                        </p:attrNameLst>
                                      </p:cBhvr>
                                      <p:tavLst>
                                        <p:tav tm="0">
                                          <p:val>
                                            <p:strVal val="#ppt_y+.1"/>
                                          </p:val>
                                        </p:tav>
                                        <p:tav tm="100000">
                                          <p:val>
                                            <p:strVal val="#ppt_y"/>
                                          </p:val>
                                        </p:tav>
                                      </p:tavLst>
                                    </p:anim>
                                    <p:animEffect transition="in" filter="fade">
                                      <p:cBhvr>
                                        <p:cTn id="127" dur="500" decel="50000">
                                          <p:stCondLst>
                                            <p:cond delay="0"/>
                                          </p:stCondLst>
                                        </p:cTn>
                                        <p:tgtEl>
                                          <p:spTgt spid="14"/>
                                        </p:tgtEl>
                                      </p:cBhvr>
                                    </p:animEffect>
                                  </p:childTnLst>
                                </p:cTn>
                              </p:par>
                            </p:childTnLst>
                          </p:cTn>
                        </p:par>
                        <p:par>
                          <p:cTn id="128" fill="hold">
                            <p:stCondLst>
                              <p:cond delay="6200"/>
                            </p:stCondLst>
                            <p:childTnLst>
                              <p:par>
                                <p:cTn id="129" presetID="25" presetClass="entr" presetSubtype="0" fill="hold" grpId="0" nodeType="after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32"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33"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134" dur="500" fill="hold"/>
                                        <p:tgtEl>
                                          <p:spTgt spid="12"/>
                                        </p:tgtEl>
                                        <p:attrNameLst>
                                          <p:attrName>ppt_h</p:attrName>
                                        </p:attrNameLst>
                                      </p:cBhvr>
                                      <p:tavLst>
                                        <p:tav tm="0">
                                          <p:val>
                                            <p:strVal val="#ppt_h"/>
                                          </p:val>
                                        </p:tav>
                                        <p:tav tm="100000">
                                          <p:val>
                                            <p:strVal val="#ppt_h"/>
                                          </p:val>
                                        </p:tav>
                                      </p:tavLst>
                                    </p:anim>
                                    <p:anim calcmode="lin" valueType="num">
                                      <p:cBhvr>
                                        <p:cTn id="135"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36"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7"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138" dur="500" decel="50000">
                                          <p:stCondLst>
                                            <p:cond delay="0"/>
                                          </p:stCondLst>
                                        </p:cTn>
                                        <p:tgtEl>
                                          <p:spTgt spid="12"/>
                                        </p:tgtEl>
                                      </p:cBhvr>
                                    </p:animEffect>
                                  </p:childTnLst>
                                </p:cTn>
                              </p:par>
                            </p:childTnLst>
                          </p:cTn>
                        </p:par>
                        <p:par>
                          <p:cTn id="139" fill="hold">
                            <p:stCondLst>
                              <p:cond delay="6700"/>
                            </p:stCondLst>
                            <p:childTnLst>
                              <p:par>
                                <p:cTn id="140" presetID="25" presetClass="entr" presetSubtype="0" fill="hold" grpId="0" nodeType="afterEffect">
                                  <p:stCondLst>
                                    <p:cond delay="0"/>
                                  </p:stCondLst>
                                  <p:childTnLst>
                                    <p:set>
                                      <p:cBhvr>
                                        <p:cTn id="141" dur="1" fill="hold">
                                          <p:stCondLst>
                                            <p:cond delay="0"/>
                                          </p:stCondLst>
                                        </p:cTn>
                                        <p:tgtEl>
                                          <p:spTgt spid="15"/>
                                        </p:tgtEl>
                                        <p:attrNameLst>
                                          <p:attrName>style.visibility</p:attrName>
                                        </p:attrNameLst>
                                      </p:cBhvr>
                                      <p:to>
                                        <p:strVal val="visible"/>
                                      </p:to>
                                    </p:set>
                                    <p:anim calcmode="lin" valueType="num">
                                      <p:cBhvr>
                                        <p:cTn id="142" dur="25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43" dur="25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44" dur="250" accel="50000" fill="hold">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id="145" dur="500" fill="hold"/>
                                        <p:tgtEl>
                                          <p:spTgt spid="15"/>
                                        </p:tgtEl>
                                        <p:attrNameLst>
                                          <p:attrName>ppt_h</p:attrName>
                                        </p:attrNameLst>
                                      </p:cBhvr>
                                      <p:tavLst>
                                        <p:tav tm="0">
                                          <p:val>
                                            <p:strVal val="#ppt_h"/>
                                          </p:val>
                                        </p:tav>
                                        <p:tav tm="100000">
                                          <p:val>
                                            <p:strVal val="#ppt_h"/>
                                          </p:val>
                                        </p:tav>
                                      </p:tavLst>
                                    </p:anim>
                                    <p:anim calcmode="lin" valueType="num">
                                      <p:cBhvr>
                                        <p:cTn id="146" dur="25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47" dur="25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48" dur="250" accel="50000" fill="hold">
                                          <p:stCondLst>
                                            <p:cond delay="250"/>
                                          </p:stCondLst>
                                        </p:cTn>
                                        <p:tgtEl>
                                          <p:spTgt spid="15"/>
                                        </p:tgtEl>
                                        <p:attrNameLst>
                                          <p:attrName>ppt_y</p:attrName>
                                        </p:attrNameLst>
                                      </p:cBhvr>
                                      <p:tavLst>
                                        <p:tav tm="0">
                                          <p:val>
                                            <p:strVal val="#ppt_y+.1"/>
                                          </p:val>
                                        </p:tav>
                                        <p:tav tm="100000">
                                          <p:val>
                                            <p:strVal val="#ppt_y"/>
                                          </p:val>
                                        </p:tav>
                                      </p:tavLst>
                                    </p:anim>
                                    <p:animEffect transition="in" filter="fade">
                                      <p:cBhvr>
                                        <p:cTn id="149" dur="500" decel="50000">
                                          <p:stCondLst>
                                            <p:cond delay="0"/>
                                          </p:stCondLst>
                                        </p:cTn>
                                        <p:tgtEl>
                                          <p:spTgt spid="15"/>
                                        </p:tgtEl>
                                      </p:cBhvr>
                                    </p:animEffect>
                                  </p:childTnLst>
                                </p:cTn>
                              </p:par>
                            </p:childTnLst>
                          </p:cTn>
                        </p:par>
                        <p:par>
                          <p:cTn id="150" fill="hold">
                            <p:stCondLst>
                              <p:cond delay="7200"/>
                            </p:stCondLst>
                            <p:childTnLst>
                              <p:par>
                                <p:cTn id="151" presetID="25" presetClass="entr" presetSubtype="0" fill="hold" grpId="0" nodeType="afterEffect">
                                  <p:stCondLst>
                                    <p:cond delay="0"/>
                                  </p:stCondLst>
                                  <p:childTnLst>
                                    <p:set>
                                      <p:cBhvr>
                                        <p:cTn id="152" dur="1" fill="hold">
                                          <p:stCondLst>
                                            <p:cond delay="0"/>
                                          </p:stCondLst>
                                        </p:cTn>
                                        <p:tgtEl>
                                          <p:spTgt spid="13"/>
                                        </p:tgtEl>
                                        <p:attrNameLst>
                                          <p:attrName>style.visibility</p:attrName>
                                        </p:attrNameLst>
                                      </p:cBhvr>
                                      <p:to>
                                        <p:strVal val="visible"/>
                                      </p:to>
                                    </p:set>
                                    <p:anim calcmode="lin" valueType="num">
                                      <p:cBhvr>
                                        <p:cTn id="153"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54"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5"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156" dur="500" fill="hold"/>
                                        <p:tgtEl>
                                          <p:spTgt spid="13"/>
                                        </p:tgtEl>
                                        <p:attrNameLst>
                                          <p:attrName>ppt_h</p:attrName>
                                        </p:attrNameLst>
                                      </p:cBhvr>
                                      <p:tavLst>
                                        <p:tav tm="0">
                                          <p:val>
                                            <p:strVal val="#ppt_h"/>
                                          </p:val>
                                        </p:tav>
                                        <p:tav tm="100000">
                                          <p:val>
                                            <p:strVal val="#ppt_h"/>
                                          </p:val>
                                        </p:tav>
                                      </p:tavLst>
                                    </p:anim>
                                    <p:anim calcmode="lin" valueType="num">
                                      <p:cBhvr>
                                        <p:cTn id="157"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58"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59"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160" dur="500" decel="50000">
                                          <p:stCondLst>
                                            <p:cond delay="0"/>
                                          </p:stCondLst>
                                        </p:cTn>
                                        <p:tgtEl>
                                          <p:spTgt spid="13"/>
                                        </p:tgtEl>
                                      </p:cBhvr>
                                    </p:animEffect>
                                  </p:childTnLst>
                                </p:cTn>
                              </p:par>
                            </p:childTnLst>
                          </p:cTn>
                        </p:par>
                        <p:par>
                          <p:cTn id="161" fill="hold">
                            <p:stCondLst>
                              <p:cond delay="7700"/>
                            </p:stCondLst>
                            <p:childTnLst>
                              <p:par>
                                <p:cTn id="162" presetID="25" presetClass="entr" presetSubtype="0" fill="hold" grpId="0" nodeType="afterEffect">
                                  <p:stCondLst>
                                    <p:cond delay="0"/>
                                  </p:stCondLst>
                                  <p:childTnLst>
                                    <p:set>
                                      <p:cBhvr>
                                        <p:cTn id="163" dur="1" fill="hold">
                                          <p:stCondLst>
                                            <p:cond delay="0"/>
                                          </p:stCondLst>
                                        </p:cTn>
                                        <p:tgtEl>
                                          <p:spTgt spid="16"/>
                                        </p:tgtEl>
                                        <p:attrNameLst>
                                          <p:attrName>style.visibility</p:attrName>
                                        </p:attrNameLst>
                                      </p:cBhvr>
                                      <p:to>
                                        <p:strVal val="visible"/>
                                      </p:to>
                                    </p:set>
                                    <p:anim calcmode="lin" valueType="num">
                                      <p:cBhvr>
                                        <p:cTn id="164"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5"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6"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167" dur="500" fill="hold"/>
                                        <p:tgtEl>
                                          <p:spTgt spid="16"/>
                                        </p:tgtEl>
                                        <p:attrNameLst>
                                          <p:attrName>ppt_h</p:attrName>
                                        </p:attrNameLst>
                                      </p:cBhvr>
                                      <p:tavLst>
                                        <p:tav tm="0">
                                          <p:val>
                                            <p:strVal val="#ppt_h"/>
                                          </p:val>
                                        </p:tav>
                                        <p:tav tm="100000">
                                          <p:val>
                                            <p:strVal val="#ppt_h"/>
                                          </p:val>
                                        </p:tav>
                                      </p:tavLst>
                                    </p:anim>
                                    <p:anim calcmode="lin" valueType="num">
                                      <p:cBhvr>
                                        <p:cTn id="168"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69"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0"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171" dur="5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owerpoint abstrak.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228600" y="990600"/>
            <a:ext cx="7772400" cy="4401205"/>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Diagram </a:t>
            </a:r>
            <a:r>
              <a:rPr lang="en-US" sz="1400" dirty="0" err="1" smtClean="0">
                <a:latin typeface="Times New Roman" pitchFamily="18" charset="0"/>
                <a:cs typeface="Times New Roman" pitchFamily="18" charset="0"/>
              </a:rPr>
              <a:t>fungsinya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a:t>
            </a:r>
          </a:p>
          <a:p>
            <a:pPr algn="just"/>
            <a:r>
              <a:rPr lang="en-US" sz="1400" dirty="0" smtClean="0"/>
              <a:t>	</a:t>
            </a:r>
          </a:p>
          <a:p>
            <a:pPr algn="just"/>
            <a:r>
              <a:rPr lang="en-US" sz="1400" dirty="0" smtClean="0">
                <a:latin typeface="Times New Roman" pitchFamily="18" charset="0"/>
                <a:cs typeface="Times New Roman" pitchFamily="18" charset="0"/>
              </a:rPr>
              <a:t>                       (g o f)</a:t>
            </a: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                       B</a:t>
            </a:r>
          </a:p>
          <a:p>
            <a:pPr algn="just"/>
            <a:r>
              <a:rPr lang="en-US" sz="1400" dirty="0" err="1" smtClean="0">
                <a:latin typeface="Times New Roman" pitchFamily="18" charset="0"/>
                <a:cs typeface="Times New Roman" pitchFamily="18" charset="0"/>
              </a:rPr>
              <a:t>Jadi</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D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digabungkan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baru</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D</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ϵ C.</a:t>
            </a:r>
          </a:p>
          <a:p>
            <a:pPr algn="just"/>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R→R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f(x) = 3x + 2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g(x) = 2x.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o 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g)</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Jawab</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g o 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g(f(x)) = </a:t>
            </a:r>
            <a:r>
              <a:rPr lang="en-US" sz="1400" dirty="0" smtClean="0">
                <a:latin typeface="Times New Roman" pitchFamily="18" charset="0"/>
                <a:cs typeface="Times New Roman" pitchFamily="18" charset="0"/>
              </a:rPr>
              <a:t>g(3x + 2) = 2(3x + 2) = 6x + 4</a:t>
            </a:r>
          </a:p>
          <a:p>
            <a:pPr algn="just"/>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o g) = f(g(x)) = f</a:t>
            </a:r>
            <a:r>
              <a:rPr lang="en-US" sz="1400" dirty="0" smtClean="0">
                <a:latin typeface="Times New Roman" pitchFamily="18" charset="0"/>
                <a:cs typeface="Times New Roman" pitchFamily="18" charset="0"/>
              </a:rPr>
              <a:t>(2x) = 3(2x) + 2 = 6x + 2</a:t>
            </a:r>
          </a:p>
          <a:p>
            <a:pPr algn="just"/>
            <a:endParaRPr lang="en-US" sz="1400" dirty="0" smtClean="0">
              <a:latin typeface="Times New Roman" pitchFamily="18" charset="0"/>
              <a:cs typeface="Times New Roman" pitchFamily="18" charset="0"/>
            </a:endParaRPr>
          </a:p>
        </p:txBody>
      </p:sp>
      <p:pic>
        <p:nvPicPr>
          <p:cNvPr id="4" name="Picture 3"/>
          <p:cNvPicPr/>
          <p:nvPr/>
        </p:nvPicPr>
        <p:blipFill>
          <a:blip r:embed="rId4"/>
          <a:srcRect/>
          <a:stretch>
            <a:fillRect/>
          </a:stretch>
        </p:blipFill>
        <p:spPr bwMode="auto">
          <a:xfrm>
            <a:off x="731996" y="1828800"/>
            <a:ext cx="1554004" cy="1194390"/>
          </a:xfrm>
          <a:prstGeom prst="rect">
            <a:avLst/>
          </a:prstGeom>
          <a:noFill/>
          <a:ln w="9525">
            <a:noFill/>
            <a:miter lim="800000"/>
            <a:headEnd/>
            <a:tailEnd/>
          </a:ln>
        </p:spPr>
      </p:pic>
      <p:sp>
        <p:nvSpPr>
          <p:cNvPr id="5" name="Text Box 2"/>
          <p:cNvSpPr txBox="1">
            <a:spLocks noChangeArrowheads="1"/>
          </p:cNvSpPr>
          <p:nvPr/>
        </p:nvSpPr>
        <p:spPr bwMode="auto">
          <a:xfrm>
            <a:off x="847725" y="1979613"/>
            <a:ext cx="171450" cy="2238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847725" y="2254250"/>
            <a:ext cx="257175" cy="2159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857250" y="2578100"/>
            <a:ext cx="196850" cy="241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1900238" y="1968500"/>
            <a:ext cx="233362" cy="2841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1900238" y="2273300"/>
            <a:ext cx="179387" cy="2143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1890713" y="2598737"/>
            <a:ext cx="180975" cy="2079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Action Button: Forward or Next 14">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Action Button: Home 18">
            <a:hlinkClick r:id="rId5"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6" name="Picture 15" descr="Gambar Animasi 4.gif"/>
          <p:cNvPicPr>
            <a:picLocks noChangeAspect="1"/>
          </p:cNvPicPr>
          <p:nvPr/>
        </p:nvPicPr>
        <p:blipFill>
          <a:blip r:embed="rId6"/>
          <a:stretch>
            <a:fillRect/>
          </a:stretch>
        </p:blipFill>
        <p:spPr>
          <a:xfrm>
            <a:off x="0" y="5257800"/>
            <a:ext cx="8153400" cy="1600200"/>
          </a:xfrm>
          <a:prstGeom prst="rect">
            <a:avLst/>
          </a:prstGeom>
        </p:spPr>
      </p:pic>
      <p:sp>
        <p:nvSpPr>
          <p:cNvPr id="18"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Komposisi</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20" name="Picture 19" descr="imageshg.jpeg"/>
          <p:cNvPicPr>
            <a:picLocks noChangeAspect="1"/>
          </p:cNvPicPr>
          <p:nvPr/>
        </p:nvPicPr>
        <p:blipFill>
          <a:blip r:embed="rId7"/>
          <a:stretch>
            <a:fillRect/>
          </a:stretch>
        </p:blipFill>
        <p:spPr>
          <a:xfrm>
            <a:off x="2667000" y="1676400"/>
            <a:ext cx="3962400" cy="1447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2.5"/>
                                          </p:val>
                                        </p:tav>
                                        <p:tav tm="100000">
                                          <p:val>
                                            <p:strVal val="#ppt_w"/>
                                          </p:val>
                                        </p:tav>
                                      </p:tavLst>
                                    </p:anim>
                                    <p:anim calcmode="lin" valueType="num">
                                      <p:cBhvr>
                                        <p:cTn id="8" dur="500" fill="hold"/>
                                        <p:tgtEl>
                                          <p:spTgt spid="16"/>
                                        </p:tgtEl>
                                        <p:attrNameLst>
                                          <p:attrName>ppt_h</p:attrName>
                                        </p:attrNameLst>
                                      </p:cBhvr>
                                      <p:tavLst>
                                        <p:tav tm="0">
                                          <p:val>
                                            <p:strVal val="#ppt_h*0.01"/>
                                          </p:val>
                                        </p:tav>
                                        <p:tav tm="100000">
                                          <p:val>
                                            <p:strVal val="#ppt_h"/>
                                          </p:val>
                                        </p:tav>
                                      </p:tavLst>
                                    </p:anim>
                                    <p:anim calcmode="lin" valueType="num">
                                      <p:cBhvr>
                                        <p:cTn id="9" dur="500" fill="hold"/>
                                        <p:tgtEl>
                                          <p:spTgt spid="16"/>
                                        </p:tgtEl>
                                        <p:attrNameLst>
                                          <p:attrName>ppt_x</p:attrName>
                                        </p:attrNameLst>
                                      </p:cBhvr>
                                      <p:tavLst>
                                        <p:tav tm="0">
                                          <p:val>
                                            <p:strVal val="#ppt_x"/>
                                          </p:val>
                                        </p:tav>
                                        <p:tav tm="100000">
                                          <p:val>
                                            <p:strVal val="#ppt_x"/>
                                          </p:val>
                                        </p:tav>
                                      </p:tavLst>
                                    </p:anim>
                                    <p:anim calcmode="lin" valueType="num">
                                      <p:cBhvr>
                                        <p:cTn id="10" dur="500" fill="hold"/>
                                        <p:tgtEl>
                                          <p:spTgt spid="16"/>
                                        </p:tgtEl>
                                        <p:attrNameLst>
                                          <p:attrName>ppt_y</p:attrName>
                                        </p:attrNameLst>
                                      </p:cBhvr>
                                      <p:tavLst>
                                        <p:tav tm="0">
                                          <p:val>
                                            <p:strVal val="#ppt_h+1"/>
                                          </p:val>
                                        </p:tav>
                                        <p:tav tm="100000">
                                          <p:val>
                                            <p:strVal val="#ppt_y"/>
                                          </p:val>
                                        </p:tav>
                                      </p:tavLst>
                                    </p:anim>
                                    <p:animEffect transition="in" filter="fade">
                                      <p:cBhvr>
                                        <p:cTn id="11" dur="500"/>
                                        <p:tgtEl>
                                          <p:spTgt spid="16"/>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by="(-#ppt_w*2)" calcmode="lin" valueType="num">
                                      <p:cBhvr rctx="PPT">
                                        <p:cTn id="14" dur="250" autoRev="1" fill="hold">
                                          <p:stCondLst>
                                            <p:cond delay="0"/>
                                          </p:stCondLst>
                                        </p:cTn>
                                        <p:tgtEl>
                                          <p:spTgt spid="18"/>
                                        </p:tgtEl>
                                        <p:attrNameLst>
                                          <p:attrName>ppt_w</p:attrName>
                                        </p:attrNameLst>
                                      </p:cBhvr>
                                    </p:anim>
                                    <p:anim by="(#ppt_w*0.50)" calcmode="lin" valueType="num">
                                      <p:cBhvr>
                                        <p:cTn id="15" dur="250" decel="50000" autoRev="1" fill="hold">
                                          <p:stCondLst>
                                            <p:cond delay="0"/>
                                          </p:stCondLst>
                                        </p:cTn>
                                        <p:tgtEl>
                                          <p:spTgt spid="18"/>
                                        </p:tgtEl>
                                        <p:attrNameLst>
                                          <p:attrName>ppt_x</p:attrName>
                                        </p:attrNameLst>
                                      </p:cBhvr>
                                    </p:anim>
                                    <p:anim from="(-#ppt_h/2)" to="(#ppt_y)" calcmode="lin" valueType="num">
                                      <p:cBhvr>
                                        <p:cTn id="16" dur="500" fill="hold">
                                          <p:stCondLst>
                                            <p:cond delay="0"/>
                                          </p:stCondLst>
                                        </p:cTn>
                                        <p:tgtEl>
                                          <p:spTgt spid="18"/>
                                        </p:tgtEl>
                                        <p:attrNameLst>
                                          <p:attrName>ppt_y</p:attrName>
                                        </p:attrNameLst>
                                      </p:cBhvr>
                                    </p:anim>
                                    <p:animRot by="21600000">
                                      <p:cBhvr>
                                        <p:cTn id="17" dur="500" fill="hold">
                                          <p:stCondLst>
                                            <p:cond delay="0"/>
                                          </p:stCondLst>
                                        </p:cTn>
                                        <p:tgtEl>
                                          <p:spTgt spid="18"/>
                                        </p:tgtEl>
                                        <p:attrNameLst>
                                          <p:attrName>r</p:attrName>
                                        </p:attrNameLst>
                                      </p:cBhvr>
                                    </p:animRot>
                                  </p:childTnLst>
                                </p:cTn>
                              </p:par>
                            </p:childTnLst>
                          </p:cTn>
                        </p:par>
                        <p:par>
                          <p:cTn id="18" fill="hold">
                            <p:stCondLst>
                              <p:cond delay="1200"/>
                            </p:stCondLst>
                            <p:childTnLst>
                              <p:par>
                                <p:cTn id="19" presetID="52"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3"/>
                                        </p:tgtEl>
                                        <p:attrNameLst>
                                          <p:attrName>ppt_x</p:attrName>
                                          <p:attrName>ppt_y</p:attrName>
                                        </p:attrNameLst>
                                      </p:cBhvr>
                                    </p:animMotion>
                                    <p:animEffect transition="in" filter="fade">
                                      <p:cBhvr>
                                        <p:cTn id="23" dur="500"/>
                                        <p:tgtEl>
                                          <p:spTgt spid="3"/>
                                        </p:tgtEl>
                                      </p:cBhvr>
                                    </p:animEffect>
                                  </p:childTnLst>
                                </p:cTn>
                              </p:par>
                            </p:childTnLst>
                          </p:cTn>
                        </p:par>
                        <p:par>
                          <p:cTn id="24" fill="hold">
                            <p:stCondLst>
                              <p:cond delay="17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4"/>
                                        </p:tgtEl>
                                        <p:attrNameLst>
                                          <p:attrName>ppt_x</p:attrName>
                                          <p:attrName>ppt_y</p:attrName>
                                        </p:attrNameLst>
                                      </p:cBhvr>
                                    </p:animMotion>
                                    <p:animEffect transition="in" filter="fade">
                                      <p:cBhvr>
                                        <p:cTn id="29" dur="500"/>
                                        <p:tgtEl>
                                          <p:spTgt spid="4"/>
                                        </p:tgtEl>
                                      </p:cBhvr>
                                    </p:animEffect>
                                  </p:childTnLst>
                                </p:cTn>
                              </p:par>
                            </p:childTnLst>
                          </p:cTn>
                        </p:par>
                        <p:par>
                          <p:cTn id="30" fill="hold">
                            <p:stCondLst>
                              <p:cond delay="2200"/>
                            </p:stCondLst>
                            <p:childTnLst>
                              <p:par>
                                <p:cTn id="31" presetID="5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Scale>
                                      <p:cBhvr>
                                        <p:cTn id="3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500" decel="50000" fill="hold">
                                          <p:stCondLst>
                                            <p:cond delay="0"/>
                                          </p:stCondLst>
                                        </p:cTn>
                                        <p:tgtEl>
                                          <p:spTgt spid="5"/>
                                        </p:tgtEl>
                                        <p:attrNameLst>
                                          <p:attrName>ppt_x</p:attrName>
                                          <p:attrName>ppt_y</p:attrName>
                                        </p:attrNameLst>
                                      </p:cBhvr>
                                    </p:animMotion>
                                    <p:animEffect transition="in" filter="fade">
                                      <p:cBhvr>
                                        <p:cTn id="35" dur="500"/>
                                        <p:tgtEl>
                                          <p:spTgt spid="5"/>
                                        </p:tgtEl>
                                      </p:cBhvr>
                                    </p:animEffect>
                                  </p:childTnLst>
                                </p:cTn>
                              </p:par>
                            </p:childTnLst>
                          </p:cTn>
                        </p:par>
                        <p:par>
                          <p:cTn id="36" fill="hold">
                            <p:stCondLst>
                              <p:cond delay="2700"/>
                            </p:stCondLst>
                            <p:childTnLst>
                              <p:par>
                                <p:cTn id="37" presetID="52"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Scale>
                                      <p:cBhvr>
                                        <p:cTn id="39"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500" decel="50000" fill="hold">
                                          <p:stCondLst>
                                            <p:cond delay="0"/>
                                          </p:stCondLst>
                                        </p:cTn>
                                        <p:tgtEl>
                                          <p:spTgt spid="8"/>
                                        </p:tgtEl>
                                        <p:attrNameLst>
                                          <p:attrName>ppt_x</p:attrName>
                                          <p:attrName>ppt_y</p:attrName>
                                        </p:attrNameLst>
                                      </p:cBhvr>
                                    </p:animMotion>
                                    <p:animEffect transition="in" filter="fade">
                                      <p:cBhvr>
                                        <p:cTn id="41" dur="500"/>
                                        <p:tgtEl>
                                          <p:spTgt spid="8"/>
                                        </p:tgtEl>
                                      </p:cBhvr>
                                    </p:animEffect>
                                  </p:childTnLst>
                                </p:cTn>
                              </p:par>
                            </p:childTnLst>
                          </p:cTn>
                        </p:par>
                        <p:par>
                          <p:cTn id="42" fill="hold">
                            <p:stCondLst>
                              <p:cond delay="3200"/>
                            </p:stCondLst>
                            <p:childTnLst>
                              <p:par>
                                <p:cTn id="43" presetID="52"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Scale>
                                      <p:cBhvr>
                                        <p:cTn id="4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6"/>
                                        </p:tgtEl>
                                        <p:attrNameLst>
                                          <p:attrName>ppt_x</p:attrName>
                                          <p:attrName>ppt_y</p:attrName>
                                        </p:attrNameLst>
                                      </p:cBhvr>
                                    </p:animMotion>
                                    <p:animEffect transition="in" filter="fade">
                                      <p:cBhvr>
                                        <p:cTn id="47" dur="500"/>
                                        <p:tgtEl>
                                          <p:spTgt spid="6"/>
                                        </p:tgtEl>
                                      </p:cBhvr>
                                    </p:animEffect>
                                  </p:childTnLst>
                                </p:cTn>
                              </p:par>
                            </p:childTnLst>
                          </p:cTn>
                        </p:par>
                        <p:par>
                          <p:cTn id="48" fill="hold">
                            <p:stCondLst>
                              <p:cond delay="3700"/>
                            </p:stCondLst>
                            <p:childTnLst>
                              <p:par>
                                <p:cTn id="49" presetID="5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Scale>
                                      <p:cBhvr>
                                        <p:cTn id="51"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7"/>
                                        </p:tgtEl>
                                        <p:attrNameLst>
                                          <p:attrName>ppt_x</p:attrName>
                                          <p:attrName>ppt_y</p:attrName>
                                        </p:attrNameLst>
                                      </p:cBhvr>
                                    </p:animMotion>
                                    <p:animEffect transition="in" filter="fade">
                                      <p:cBhvr>
                                        <p:cTn id="53" dur="500"/>
                                        <p:tgtEl>
                                          <p:spTgt spid="7"/>
                                        </p:tgtEl>
                                      </p:cBhvr>
                                    </p:animEffect>
                                  </p:childTnLst>
                                </p:cTn>
                              </p:par>
                            </p:childTnLst>
                          </p:cTn>
                        </p:par>
                        <p:par>
                          <p:cTn id="54" fill="hold">
                            <p:stCondLst>
                              <p:cond delay="4200"/>
                            </p:stCondLst>
                            <p:childTnLst>
                              <p:par>
                                <p:cTn id="55" presetID="5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Scale>
                                      <p:cBhvr>
                                        <p:cTn id="5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9"/>
                                        </p:tgtEl>
                                        <p:attrNameLst>
                                          <p:attrName>ppt_x</p:attrName>
                                          <p:attrName>ppt_y</p:attrName>
                                        </p:attrNameLst>
                                      </p:cBhvr>
                                    </p:animMotion>
                                    <p:animEffect transition="in" filter="fade">
                                      <p:cBhvr>
                                        <p:cTn id="59" dur="500"/>
                                        <p:tgtEl>
                                          <p:spTgt spid="9"/>
                                        </p:tgtEl>
                                      </p:cBhvr>
                                    </p:animEffect>
                                  </p:childTnLst>
                                </p:cTn>
                              </p:par>
                            </p:childTnLst>
                          </p:cTn>
                        </p:par>
                        <p:par>
                          <p:cTn id="60" fill="hold">
                            <p:stCondLst>
                              <p:cond delay="4700"/>
                            </p:stCondLst>
                            <p:childTnLst>
                              <p:par>
                                <p:cTn id="61" presetID="52"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Scale>
                                      <p:cBhvr>
                                        <p:cTn id="63"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500" decel="50000" fill="hold">
                                          <p:stCondLst>
                                            <p:cond delay="0"/>
                                          </p:stCondLst>
                                        </p:cTn>
                                        <p:tgtEl>
                                          <p:spTgt spid="10"/>
                                        </p:tgtEl>
                                        <p:attrNameLst>
                                          <p:attrName>ppt_x</p:attrName>
                                          <p:attrName>ppt_y</p:attrName>
                                        </p:attrNameLst>
                                      </p:cBhvr>
                                    </p:animMotion>
                                    <p:animEffect transition="in" filter="fade">
                                      <p:cBhvr>
                                        <p:cTn id="65" dur="500"/>
                                        <p:tgtEl>
                                          <p:spTgt spid="10"/>
                                        </p:tgtEl>
                                      </p:cBhvr>
                                    </p:animEffect>
                                  </p:childTnLst>
                                </p:cTn>
                              </p:par>
                            </p:childTnLst>
                          </p:cTn>
                        </p:par>
                        <p:par>
                          <p:cTn id="66" fill="hold">
                            <p:stCondLst>
                              <p:cond delay="5200"/>
                            </p:stCondLst>
                            <p:childTnLst>
                              <p:par>
                                <p:cTn id="67" presetID="42" presetClass="entr" presetSubtype="0" fill="hold"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anim calcmode="lin" valueType="num">
                                      <p:cBhvr>
                                        <p:cTn id="70" dur="500" fill="hold"/>
                                        <p:tgtEl>
                                          <p:spTgt spid="20"/>
                                        </p:tgtEl>
                                        <p:attrNameLst>
                                          <p:attrName>ppt_x</p:attrName>
                                        </p:attrNameLst>
                                      </p:cBhvr>
                                      <p:tavLst>
                                        <p:tav tm="0">
                                          <p:val>
                                            <p:strVal val="#ppt_x"/>
                                          </p:val>
                                        </p:tav>
                                        <p:tav tm="100000">
                                          <p:val>
                                            <p:strVal val="#ppt_x"/>
                                          </p:val>
                                        </p:tav>
                                      </p:tavLst>
                                    </p:anim>
                                    <p:anim calcmode="lin" valueType="num">
                                      <p:cBhvr>
                                        <p:cTn id="7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owerpoint abstrak.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8" name="TextBox 27"/>
          <p:cNvSpPr txBox="1"/>
          <p:nvPr/>
        </p:nvSpPr>
        <p:spPr>
          <a:xfrm>
            <a:off x="304800" y="1066800"/>
            <a:ext cx="7696200" cy="1600438"/>
          </a:xfrm>
          <a:prstGeom prst="rect">
            <a:avLst/>
          </a:prstGeom>
          <a:noFill/>
        </p:spPr>
        <p:txBody>
          <a:bodyPr wrap="square" rtlCol="0">
            <a:spAutoFit/>
          </a:bodyPr>
          <a:lstStyle/>
          <a:p>
            <a:pPr algn="just"/>
            <a:r>
              <a:rPr lang="en-US" sz="1400" b="1" dirty="0" smtClean="0">
                <a:latin typeface="Times New Roman" pitchFamily="18" charset="0"/>
                <a:cs typeface="Times New Roman" pitchFamily="18" charset="0"/>
              </a:rPr>
              <a:t>2. </a:t>
            </a:r>
            <a:r>
              <a:rPr lang="en-US" sz="1400" b="1" dirty="0" err="1" smtClean="0">
                <a:latin typeface="Times New Roman" pitchFamily="18" charset="0"/>
                <a:cs typeface="Times New Roman" pitchFamily="18" charset="0"/>
              </a:rPr>
              <a:t>Sifat-Sifat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Komposisi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en-US" sz="1400"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Misalkan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aturan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R→R.</a:t>
            </a:r>
          </a:p>
          <a:p>
            <a:pPr marL="342900" lvl="0" indent="-342900">
              <a:buFont typeface="+mj-lt"/>
              <a:buAutoNum type="arabicParenR"/>
            </a:pPr>
            <a:r>
              <a:rPr lang="en-US" sz="1400" dirty="0" err="1" smtClean="0">
                <a:latin typeface="Times New Roman" pitchFamily="18" charset="0"/>
                <a:cs typeface="Times New Roman" pitchFamily="18" charset="0"/>
              </a:rPr>
              <a:t>Operasi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umumnya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komutatif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artinya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g) ≠ (g o f).</a:t>
            </a:r>
          </a:p>
          <a:p>
            <a:pPr marL="342900" lvl="0" indent="-342900">
              <a:buFont typeface="+mj-lt"/>
              <a:buAutoNum type="arabicParenR"/>
            </a:pP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berlaku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sifat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asosiatif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g) o h = f o (g o h).</a:t>
            </a:r>
          </a:p>
          <a:p>
            <a:pPr marL="342900" lvl="0" indent="-342900">
              <a:buFont typeface="+mj-lt"/>
              <a:buAutoNum type="arabicParenR"/>
            </a:pPr>
            <a:r>
              <a:rPr lang="en-US" sz="1400" dirty="0" err="1" smtClean="0">
                <a:latin typeface="Times New Roman" pitchFamily="18" charset="0"/>
                <a:cs typeface="Times New Roman" pitchFamily="18" charset="0"/>
              </a:rPr>
              <a:t>Misal</a:t>
            </a:r>
            <a:r>
              <a:rPr lang="en-US" sz="1400" dirty="0" smtClean="0">
                <a:latin typeface="Times New Roman" pitchFamily="18" charset="0"/>
                <a:cs typeface="Times New Roman" pitchFamily="18" charset="0"/>
              </a:rPr>
              <a:t> I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I(x) = 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memenuhi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I = I o f = 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identitas</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t>
            </a:r>
          </a:p>
        </p:txBody>
      </p:sp>
      <p:sp>
        <p:nvSpPr>
          <p:cNvPr id="10" name="Snip Diagonal Corner Rectangle 9"/>
          <p:cNvSpPr/>
          <p:nvPr/>
        </p:nvSpPr>
        <p:spPr>
          <a:xfrm>
            <a:off x="457200" y="2819400"/>
            <a:ext cx="5257800" cy="1447800"/>
          </a:xfrm>
          <a:prstGeom prst="snip2Diag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endParaRPr lang="id-ID" sz="1400" b="1" dirty="0" smtClean="0">
              <a:latin typeface="Times New Roman" pitchFamily="18" charset="0"/>
              <a:cs typeface="Times New Roman" pitchFamily="18" charset="0"/>
            </a:endParaRPr>
          </a:p>
          <a:p>
            <a:r>
              <a:rPr lang="en-US" sz="1400" b="1" dirty="0" err="1" smtClean="0">
                <a:latin typeface="Times New Roman" pitchFamily="18" charset="0"/>
                <a:cs typeface="Times New Roman" pitchFamily="18" charset="0"/>
              </a:rPr>
              <a:t>Catatan</a:t>
            </a: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f(x) = g(x) </a:t>
            </a:r>
            <a:r>
              <a:rPr lang="en-US" sz="1400" dirty="0" err="1" smtClean="0">
                <a:latin typeface="Times New Roman" pitchFamily="18" charset="0"/>
                <a:cs typeface="Times New Roman" pitchFamily="18" charset="0"/>
              </a:rPr>
              <a:t>maka</a:t>
            </a:r>
            <a:r>
              <a:rPr lang="id-ID"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g)(x) = (f o f)(x) = (g o g)(x) = (g o f)(x)</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demikian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komposisi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diri</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p>
          <a:p>
            <a:pPr algn="ctr"/>
            <a:endParaRPr lang="id-ID" sz="1400" dirty="0"/>
          </a:p>
        </p:txBody>
      </p:sp>
      <p:sp>
        <p:nvSpPr>
          <p:cNvPr id="12" name="Action Button: Back or Previous 11">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Action Button: Home 13">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descr="Gambar Animasi 4.gif"/>
          <p:cNvPicPr>
            <a:picLocks noChangeAspect="1"/>
          </p:cNvPicPr>
          <p:nvPr/>
        </p:nvPicPr>
        <p:blipFill>
          <a:blip r:embed="rId5"/>
          <a:stretch>
            <a:fillRect/>
          </a:stretch>
        </p:blipFill>
        <p:spPr>
          <a:xfrm>
            <a:off x="0" y="5257800"/>
            <a:ext cx="8153400" cy="1600200"/>
          </a:xfrm>
          <a:prstGeom prst="rect">
            <a:avLst/>
          </a:prstGeom>
        </p:spPr>
      </p:pic>
      <p:sp>
        <p:nvSpPr>
          <p:cNvPr id="11"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Komposisi</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1200"/>
                            </p:stCondLst>
                            <p:childTnLst>
                              <p:par>
                                <p:cTn id="19" presetID="48" presetClass="entr" presetSubtype="0" accel="5000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23" dur="500" fill="hold"/>
                                        <p:tgtEl>
                                          <p:spTgt spid="28"/>
                                        </p:tgtEl>
                                        <p:attrNameLst>
                                          <p:attrName>ppt_y</p:attrName>
                                        </p:attrNameLst>
                                      </p:cBhvr>
                                      <p:tavLst>
                                        <p:tav tm="0">
                                          <p:val>
                                            <p:strVal val="#ppt_y"/>
                                          </p:val>
                                        </p:tav>
                                        <p:tav tm="100000">
                                          <p:val>
                                            <p:strVal val="#ppt_y"/>
                                          </p:val>
                                        </p:tav>
                                      </p:tavLst>
                                    </p:anim>
                                    <p:animEffect transition="in" filter="fade">
                                      <p:cBhvr>
                                        <p:cTn id="24" dur="500"/>
                                        <p:tgtEl>
                                          <p:spTgt spid="28"/>
                                        </p:tgtEl>
                                      </p:cBhvr>
                                    </p:animEffect>
                                  </p:childTnLst>
                                </p:cTn>
                              </p:par>
                            </p:childTnLst>
                          </p:cTn>
                        </p:par>
                        <p:par>
                          <p:cTn id="25" fill="hold">
                            <p:stCondLst>
                              <p:cond delay="1700"/>
                            </p:stCondLst>
                            <p:childTnLst>
                              <p:par>
                                <p:cTn id="26" presetID="34"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from="(-#ppt_w/2)" to="(#ppt_x)" calcmode="lin" valueType="num">
                                      <p:cBhvr>
                                        <p:cTn id="28" dur="300" fill="hold">
                                          <p:stCondLst>
                                            <p:cond delay="0"/>
                                          </p:stCondLst>
                                        </p:cTn>
                                        <p:tgtEl>
                                          <p:spTgt spid="10"/>
                                        </p:tgtEl>
                                        <p:attrNameLst>
                                          <p:attrName>ppt_x</p:attrName>
                                        </p:attrNameLst>
                                      </p:cBhvr>
                                    </p:anim>
                                    <p:anim from="0" to="-1.0" calcmode="lin" valueType="num">
                                      <p:cBhvr>
                                        <p:cTn id="29" dur="100" decel="50000" autoRev="1" fill="hold">
                                          <p:stCondLst>
                                            <p:cond delay="300"/>
                                          </p:stCondLst>
                                        </p:cTn>
                                        <p:tgtEl>
                                          <p:spTgt spid="10"/>
                                        </p:tgtEl>
                                        <p:attrNameLst>
                                          <p:attrName>xshear</p:attrName>
                                        </p:attrNameLst>
                                      </p:cBhvr>
                                    </p:anim>
                                    <p:animScale>
                                      <p:cBhvr>
                                        <p:cTn id="30" dur="100" decel="100000" autoRev="1" fill="hold">
                                          <p:stCondLst>
                                            <p:cond delay="300"/>
                                          </p:stCondLst>
                                        </p:cTn>
                                        <p:tgtEl>
                                          <p:spTgt spid="10"/>
                                        </p:tgtEl>
                                      </p:cBhvr>
                                      <p:from x="100000" y="100000"/>
                                      <p:to x="80000" y="100000"/>
                                    </p:animScale>
                                    <p:anim by="(#ppt_h/3+#ppt_w*0.1)" calcmode="lin" valueType="num">
                                      <p:cBhvr additive="sum">
                                        <p:cTn id="31" dur="100" decel="100000" autoRev="1" fill="hold">
                                          <p:stCondLst>
                                            <p:cond delay="3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gif"/>
          <p:cNvPicPr>
            <a:picLocks noChangeAspect="1"/>
          </p:cNvPicPr>
          <p:nvPr/>
        </p:nvPicPr>
        <p:blipFill>
          <a:blip r:embed="rId3"/>
          <a:stretch>
            <a:fillRect/>
          </a:stretch>
        </p:blipFill>
        <p:spPr>
          <a:xfrm flipH="1">
            <a:off x="3505200" y="4343400"/>
            <a:ext cx="3124200" cy="2133600"/>
          </a:xfrm>
          <a:prstGeom prst="rect">
            <a:avLst/>
          </a:prstGeom>
        </p:spPr>
      </p:pic>
      <p:pic>
        <p:nvPicPr>
          <p:cNvPr id="21" name="Picture 20" descr="framefoto_gieterror_4.jpg"/>
          <p:cNvPicPr>
            <a:picLocks noChangeAspect="1"/>
          </p:cNvPicPr>
          <p:nvPr/>
        </p:nvPicPr>
        <p:blipFill>
          <a:blip r:embed="rId4"/>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14400"/>
            <a:ext cx="7696200" cy="4832092"/>
          </a:xfrm>
          <a:prstGeom prst="rect">
            <a:avLst/>
          </a:prstGeom>
          <a:noFill/>
        </p:spPr>
        <p:txBody>
          <a:bodyPr wrap="square" rtlCol="0">
            <a:spAutoFit/>
          </a:bodyPr>
          <a:lstStyle/>
          <a:p>
            <a:pPr algn="just"/>
            <a:r>
              <a:rPr lang="en-US" sz="1400" b="1" dirty="0" smtClean="0">
                <a:latin typeface="Times New Roman" pitchFamily="18" charset="0"/>
                <a:cs typeface="Times New Roman" pitchFamily="18" charset="0"/>
              </a:rPr>
              <a:t>1. </a:t>
            </a:r>
            <a:r>
              <a:rPr lang="en-US" sz="1400" b="1" dirty="0" err="1" smtClean="0">
                <a:latin typeface="Times New Roman" pitchFamily="18" charset="0"/>
                <a:cs typeface="Times New Roman" pitchFamily="18" charset="0"/>
              </a:rPr>
              <a:t>Pengertian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Invers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en-US" sz="1400" b="1"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sub </a:t>
            </a:r>
            <a:r>
              <a:rPr lang="en-US" sz="1400" dirty="0" err="1" smtClean="0">
                <a:latin typeface="Times New Roman" pitchFamily="18" charset="0"/>
                <a:cs typeface="Times New Roman" pitchFamily="18" charset="0"/>
              </a:rPr>
              <a:t>bab</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sebelumnya</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penggunaannya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pemetaan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melibatkan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Misalkan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id-ID"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elemen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ϵ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mempunyai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peta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pemetaan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dibalik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peta</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mengetahuinya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sebelumnya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simaklah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kehidupan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sehari–hari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Keluarga</a:t>
            </a:r>
            <a:r>
              <a:rPr lang="en-US" sz="1400" dirty="0" smtClean="0">
                <a:latin typeface="Times New Roman" pitchFamily="18" charset="0"/>
                <a:cs typeface="Times New Roman" pitchFamily="18" charset="0"/>
              </a:rPr>
              <a:t> Pak </a:t>
            </a:r>
            <a:r>
              <a:rPr lang="en-US" sz="1400" dirty="0" err="1" smtClean="0">
                <a:latin typeface="Times New Roman" pitchFamily="18" charset="0"/>
                <a:cs typeface="Times New Roman" pitchFamily="18" charset="0"/>
              </a:rPr>
              <a:t>Rahmat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memiliki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anak</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bernama</a:t>
            </a:r>
            <a:r>
              <a:rPr lang="en-US" sz="1400" dirty="0" smtClean="0">
                <a:latin typeface="Times New Roman" pitchFamily="18" charset="0"/>
                <a:cs typeface="Times New Roman" pitchFamily="18" charset="0"/>
              </a:rPr>
              <a:t> Ana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a:t>
            </a:r>
            <a:r>
              <a:rPr lang="en-US" sz="1400" dirty="0" smtClean="0">
                <a:latin typeface="Times New Roman" pitchFamily="18" charset="0"/>
                <a:cs typeface="Times New Roman" pitchFamily="18" charset="0"/>
              </a:rPr>
              <a:t> Ana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kekerabatan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antara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keduanya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dikatakan</a:t>
            </a:r>
            <a:r>
              <a:rPr lang="en-US" sz="1400" dirty="0" smtClean="0">
                <a:latin typeface="Times New Roman" pitchFamily="18" charset="0"/>
                <a:cs typeface="Times New Roman" pitchFamily="18" charset="0"/>
              </a:rPr>
              <a:t>:</a:t>
            </a:r>
          </a:p>
          <a:p>
            <a:pPr algn="ctr"/>
            <a:r>
              <a:rPr lang="en-US" sz="1400" dirty="0" smtClean="0">
                <a:latin typeface="Times New Roman" pitchFamily="18" charset="0"/>
                <a:cs typeface="Times New Roman" pitchFamily="18" charset="0"/>
              </a:rPr>
              <a:t>Ana </a:t>
            </a:r>
            <a:r>
              <a:rPr lang="en-US" sz="1400" dirty="0" err="1" smtClean="0">
                <a:latin typeface="Times New Roman" pitchFamily="18" charset="0"/>
                <a:cs typeface="Times New Roman" pitchFamily="18" charset="0"/>
              </a:rPr>
              <a:t>Kakak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a:t>
            </a:r>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kekerabatan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dibalik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mempunyai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makna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dikatakan</a:t>
            </a:r>
            <a:r>
              <a:rPr lang="en-US" sz="1400" dirty="0" smtClean="0">
                <a:latin typeface="Times New Roman" pitchFamily="18" charset="0"/>
                <a:cs typeface="Times New Roman" pitchFamily="18" charset="0"/>
              </a:rPr>
              <a:t>:</a:t>
            </a:r>
          </a:p>
          <a:p>
            <a:pPr algn="ctr"/>
            <a:r>
              <a:rPr lang="en-US" sz="1400" dirty="0" err="1" smtClean="0">
                <a:latin typeface="Times New Roman" pitchFamily="18" charset="0"/>
                <a:cs typeface="Times New Roman" pitchFamily="18" charset="0"/>
              </a:rPr>
              <a:t>Bela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Adik</a:t>
            </a:r>
            <a:r>
              <a:rPr lang="en-US" sz="1400" dirty="0" smtClean="0">
                <a:latin typeface="Times New Roman" pitchFamily="18" charset="0"/>
                <a:cs typeface="Times New Roman" pitchFamily="18" charset="0"/>
              </a:rPr>
              <a:t> Ana</a:t>
            </a:r>
          </a:p>
          <a:p>
            <a:pPr algn="just"/>
            <a:r>
              <a:rPr lang="en-US" sz="1400" dirty="0" err="1" smtClean="0">
                <a:latin typeface="Times New Roman" pitchFamily="18" charset="0"/>
                <a:cs typeface="Times New Roman" pitchFamily="18" charset="0"/>
              </a:rPr>
              <a:t>Kedua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kekerabatan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p:txBody>
      </p:sp>
      <p:pic>
        <p:nvPicPr>
          <p:cNvPr id="4" name="Picture 3"/>
          <p:cNvPicPr/>
          <p:nvPr/>
        </p:nvPicPr>
        <p:blipFill>
          <a:blip r:embed="rId5"/>
          <a:srcRect/>
          <a:stretch>
            <a:fillRect/>
          </a:stretch>
        </p:blipFill>
        <p:spPr bwMode="auto">
          <a:xfrm>
            <a:off x="533400" y="4495800"/>
            <a:ext cx="2883639" cy="988828"/>
          </a:xfrm>
          <a:prstGeom prst="rect">
            <a:avLst/>
          </a:prstGeom>
          <a:noFill/>
          <a:ln w="9525">
            <a:noFill/>
            <a:miter lim="800000"/>
            <a:headEnd/>
            <a:tailEnd/>
          </a:ln>
        </p:spPr>
      </p:pic>
      <p:sp>
        <p:nvSpPr>
          <p:cNvPr id="5" name="Text Box 2"/>
          <p:cNvSpPr txBox="1">
            <a:spLocks noChangeArrowheads="1"/>
          </p:cNvSpPr>
          <p:nvPr/>
        </p:nvSpPr>
        <p:spPr bwMode="auto">
          <a:xfrm>
            <a:off x="1676400" y="5533841"/>
            <a:ext cx="552450" cy="255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Adik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750887" y="4875028"/>
            <a:ext cx="468313" cy="2444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cs typeface="Arial" pitchFamily="34" charset="0"/>
              </a:rPr>
              <a:t>Ana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1600200" y="4619440"/>
            <a:ext cx="692150" cy="2555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Kakak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2590800" y="4848041"/>
            <a:ext cx="541337" cy="255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err="1" smtClean="0">
                <a:ln>
                  <a:noFill/>
                </a:ln>
                <a:solidFill>
                  <a:schemeClr val="tx1"/>
                </a:solidFill>
                <a:effectLst/>
                <a:latin typeface="Times New Roman" pitchFamily="18" charset="0"/>
                <a:cs typeface="Arial" pitchFamily="34" charset="0"/>
              </a:rPr>
              <a:t>Bela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14" name="Action Button: Forward or Next 13">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Action Button: Home 16">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1050"/>
                            </p:stCondLst>
                            <p:childTnLst>
                              <p:par>
                                <p:cTn id="12" presetID="39" presetClass="entr" presetSubtype="0" ac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50"/>
                            </p:stCondLst>
                            <p:childTnLst>
                              <p:par>
                                <p:cTn id="19" presetID="39" presetClass="entr" presetSubtype="0" ac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50"/>
                            </p:stCondLst>
                            <p:childTnLst>
                              <p:par>
                                <p:cTn id="26" presetID="39" presetClass="entr" presetSubtype="0" ac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550"/>
                            </p:stCondLst>
                            <p:childTnLst>
                              <p:par>
                                <p:cTn id="33" presetID="39" presetClass="entr" presetSubtype="0" accel="10000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050"/>
                            </p:stCondLst>
                            <p:childTnLst>
                              <p:par>
                                <p:cTn id="40" presetID="39" presetClass="entr" presetSubtype="0" accel="10000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
                                          </p:val>
                                        </p:tav>
                                        <p:tav tm="100000">
                                          <p:val>
                                            <p:strVal val="#ppt_y"/>
                                          </p:val>
                                        </p:tav>
                                      </p:tavLst>
                                    </p:anim>
                                  </p:childTnLst>
                                </p:cTn>
                              </p:par>
                            </p:childTnLst>
                          </p:cTn>
                        </p:par>
                        <p:par>
                          <p:cTn id="46" fill="hold">
                            <p:stCondLst>
                              <p:cond delay="3550"/>
                            </p:stCondLst>
                            <p:childTnLst>
                              <p:par>
                                <p:cTn id="47" presetID="39" presetClass="entr" presetSubtype="0" accel="10000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3" action="ppaction://hlinksldjump"/>
          </p:cNvPr>
          <p:cNvSpPr/>
          <p:nvPr/>
        </p:nvSpPr>
        <p:spPr>
          <a:xfrm>
            <a:off x="2209800" y="1752600"/>
            <a:ext cx="1295400" cy="5334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Rangkuman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Materi</a:t>
            </a:r>
            <a:endParaRPr lang="en-US" sz="1200" dirty="0">
              <a:latin typeface="Times New Roman" pitchFamily="18" charset="0"/>
              <a:cs typeface="Times New Roman" pitchFamily="18" charset="0"/>
            </a:endParaRPr>
          </a:p>
        </p:txBody>
      </p:sp>
      <p:sp>
        <p:nvSpPr>
          <p:cNvPr id="9" name="Rounded Rectangle 8">
            <a:hlinkClick r:id="rId4" action="ppaction://hlinksldjump"/>
          </p:cNvPr>
          <p:cNvSpPr/>
          <p:nvPr/>
        </p:nvSpPr>
        <p:spPr>
          <a:xfrm>
            <a:off x="2209800" y="838200"/>
            <a:ext cx="1295400" cy="9144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Komposisi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Fungsi</a:t>
            </a: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Dan</a:t>
            </a:r>
          </a:p>
          <a:p>
            <a:pPr algn="ctr"/>
            <a:r>
              <a:rPr lang="en-US" sz="1200" dirty="0" err="1" smtClean="0">
                <a:latin typeface="Times New Roman" pitchFamily="18" charset="0"/>
                <a:cs typeface="Times New Roman" pitchFamily="18" charset="0"/>
              </a:rPr>
              <a:t>Invers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Fungsi</a:t>
            </a:r>
            <a:endParaRPr lang="en-US" sz="1200" dirty="0" smtClean="0">
              <a:latin typeface="Times New Roman" pitchFamily="18" charset="0"/>
              <a:cs typeface="Times New Roman" pitchFamily="18" charset="0"/>
            </a:endParaRPr>
          </a:p>
        </p:txBody>
      </p:sp>
      <p:pic>
        <p:nvPicPr>
          <p:cNvPr id="15" name="Picture 14" descr="09786587.jpeg"/>
          <p:cNvPicPr>
            <a:picLocks noChangeAspect="1"/>
          </p:cNvPicPr>
          <p:nvPr/>
        </p:nvPicPr>
        <p:blipFill>
          <a:blip r:embed="rId5"/>
          <a:stretch>
            <a:fillRect/>
          </a:stretch>
        </p:blipFill>
        <p:spPr>
          <a:xfrm>
            <a:off x="0" y="3810000"/>
            <a:ext cx="8153400" cy="2514600"/>
          </a:xfrm>
          <a:prstGeom prst="rect">
            <a:avLst/>
          </a:prstGeom>
        </p:spPr>
      </p:pic>
      <p:sp>
        <p:nvSpPr>
          <p:cNvPr id="19" name="Rectangle 18"/>
          <p:cNvSpPr/>
          <p:nvPr/>
        </p:nvSpPr>
        <p:spPr>
          <a:xfrm>
            <a:off x="609600" y="1066800"/>
            <a:ext cx="25908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ghtning Bolt 12"/>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TextBox 17"/>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20" name="Picture 19" descr="DORA.jpeg"/>
          <p:cNvPicPr>
            <a:picLocks noChangeAspect="1"/>
          </p:cNvPicPr>
          <p:nvPr/>
        </p:nvPicPr>
        <p:blipFill>
          <a:blip r:embed="rId6"/>
          <a:stretch>
            <a:fillRect/>
          </a:stretch>
        </p:blipFill>
        <p:spPr>
          <a:xfrm>
            <a:off x="6781801" y="4191000"/>
            <a:ext cx="1295400" cy="794514"/>
          </a:xfrm>
          <a:prstGeom prst="rect">
            <a:avLst/>
          </a:prstGeom>
        </p:spPr>
      </p:pic>
      <p:sp>
        <p:nvSpPr>
          <p:cNvPr id="21" name="Action Button: Home 20">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Rounded Rectangle 21">
            <a:hlinkClick r:id="rId7"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23" name="Rounded Rectangle 22">
            <a:hlinkClick r:id="rId8"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24" name="Rounded Rectangle 23">
            <a:hlinkClick r:id="rId9"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sp>
        <p:nvSpPr>
          <p:cNvPr id="25" name="Rounded Rectangle 24">
            <a:hlinkClick r:id="rId8"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26" name="Rounded Rectangle 25">
            <a:hlinkClick r:id="rId10"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ppt_h/2"/>
                                          </p:val>
                                        </p:tav>
                                        <p:tav tm="100000">
                                          <p:val>
                                            <p:strVal val="#ppt_y"/>
                                          </p:val>
                                        </p:tav>
                                      </p:tavLst>
                                    </p:anim>
                                    <p:anim calcmode="lin" valueType="num">
                                      <p:cBhvr>
                                        <p:cTn id="15" dur="500" fill="hold"/>
                                        <p:tgtEl>
                                          <p:spTgt spid="6"/>
                                        </p:tgtEl>
                                        <p:attrNameLst>
                                          <p:attrName>ppt_w</p:attrName>
                                        </p:attrNameLst>
                                      </p:cBhvr>
                                      <p:tavLst>
                                        <p:tav tm="0">
                                          <p:val>
                                            <p:strVal val="#ppt_w"/>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O.gif"/>
          <p:cNvPicPr>
            <a:picLocks noChangeAspect="1"/>
          </p:cNvPicPr>
          <p:nvPr/>
        </p:nvPicPr>
        <p:blipFill>
          <a:blip r:embed="rId3"/>
          <a:stretch>
            <a:fillRect/>
          </a:stretch>
        </p:blipFill>
        <p:spPr>
          <a:xfrm>
            <a:off x="4724400" y="1752600"/>
            <a:ext cx="2895600" cy="1828800"/>
          </a:xfrm>
          <a:prstGeom prst="rect">
            <a:avLst/>
          </a:prstGeom>
        </p:spPr>
      </p:pic>
      <p:pic>
        <p:nvPicPr>
          <p:cNvPr id="31" name="Picture 30" descr="framefoto_gieterror_4.jpg"/>
          <p:cNvPicPr>
            <a:picLocks noChangeAspect="1"/>
          </p:cNvPicPr>
          <p:nvPr/>
        </p:nvPicPr>
        <p:blipFill>
          <a:blip r:embed="rId4"/>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45952"/>
            <a:ext cx="7696200" cy="4616648"/>
          </a:xfrm>
          <a:prstGeom prst="rect">
            <a:avLst/>
          </a:prstGeom>
          <a:noFill/>
        </p:spPr>
        <p:txBody>
          <a:bodyPr wrap="square" rtlCol="0">
            <a:spAutoFit/>
          </a:bodyPr>
          <a:lstStyle/>
          <a:p>
            <a:pPr algn="just"/>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kebalikan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dinamakan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Dari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dijelaskan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digunakan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Perhatikan</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 → B</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B → A.</a:t>
            </a: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gambar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err="1" smtClean="0">
                <a:latin typeface="Times New Roman" pitchFamily="18" charset="0"/>
                <a:cs typeface="Times New Roman" pitchFamily="18" charset="0"/>
              </a:rPr>
              <a:t>dikatakan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saling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berlambang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baseline="30000" dirty="0" smtClean="0">
                <a:latin typeface="Times New Roman" pitchFamily="18" charset="0"/>
                <a:cs typeface="Times New Roman" pitchFamily="18" charset="0"/>
              </a:rPr>
              <a:t> -1</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dibaca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berlambang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i="1"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dibaca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Jadi</a:t>
            </a:r>
            <a:r>
              <a:rPr lang="en-US" sz="1400"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g = f</a:t>
            </a:r>
            <a:r>
              <a:rPr lang="en-US" sz="1400" b="1" baseline="30000" dirty="0" smtClean="0">
                <a:latin typeface="Times New Roman" pitchFamily="18" charset="0"/>
                <a:cs typeface="Times New Roman" pitchFamily="18" charset="0"/>
              </a:rPr>
              <a:t> -1</a:t>
            </a:r>
            <a:r>
              <a:rPr lang="en-US" sz="1400" b="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b="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f = g </a:t>
            </a:r>
            <a:r>
              <a:rPr lang="en-US" sz="1400" b="1" i="1" baseline="30000" dirty="0" smtClean="0">
                <a:latin typeface="Times New Roman" pitchFamily="18" charset="0"/>
                <a:cs typeface="Times New Roman" pitchFamily="18" charset="0"/>
              </a:rPr>
              <a:t>-1</a:t>
            </a:r>
            <a:r>
              <a:rPr lang="en-US" sz="1400" b="1"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relasi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biasa</a:t>
            </a:r>
            <a:r>
              <a:rPr lang="en-US" sz="1400" dirty="0" smtClean="0">
                <a:latin typeface="Times New Roman" pitchFamily="18" charset="0"/>
                <a:cs typeface="Times New Roman" pitchFamily="18" charset="0"/>
              </a:rPr>
              <a:t>.</a:t>
            </a:r>
          </a:p>
          <a:p>
            <a:endParaRPr lang="en-US" sz="1400" b="1" i="1" dirty="0" smtClean="0">
              <a:latin typeface="Times New Roman" pitchFamily="18" charset="0"/>
              <a:cs typeface="Times New Roman" pitchFamily="18" charset="0"/>
            </a:endParaRPr>
          </a:p>
          <a:p>
            <a:r>
              <a:rPr lang="en-US" sz="1400" b="1" i="1" dirty="0" err="1" smtClean="0">
                <a:latin typeface="Times New Roman" pitchFamily="18" charset="0"/>
                <a:cs typeface="Times New Roman" pitchFamily="18" charset="0"/>
              </a:rPr>
              <a:t>Definisi</a:t>
            </a:r>
            <a:endParaRPr lang="en-US" sz="1400" dirty="0" smtClean="0">
              <a:latin typeface="Times New Roman" pitchFamily="18" charset="0"/>
              <a:cs typeface="Times New Roman" pitchFamily="18" charset="0"/>
            </a:endParaRPr>
          </a:p>
          <a:p>
            <a:r>
              <a:rPr lang="en-US" sz="1400" i="1" dirty="0" err="1" smtClean="0">
                <a:latin typeface="Times New Roman" pitchFamily="18" charset="0"/>
                <a:cs typeface="Times New Roman" pitchFamily="18" charset="0"/>
              </a:rPr>
              <a:t>Suatu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f: A → B </a:t>
            </a:r>
            <a:r>
              <a:rPr lang="en-US" sz="1400" i="1" dirty="0" err="1" smtClean="0">
                <a:latin typeface="Times New Roman" pitchFamily="18" charset="0"/>
                <a:cs typeface="Times New Roman" pitchFamily="18" charset="0"/>
              </a:rPr>
              <a:t>mempunyai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invers</a:t>
            </a:r>
            <a:r>
              <a:rPr lang="en-US" sz="1400" i="1" dirty="0" smtClean="0">
                <a:latin typeface="Times New Roman" pitchFamily="18" charset="0"/>
                <a:cs typeface="Times New Roman" pitchFamily="18" charset="0"/>
              </a:rPr>
              <a:t> f</a:t>
            </a:r>
            <a:r>
              <a:rPr lang="en-US" sz="1400" i="1" baseline="30000" dirty="0" smtClean="0">
                <a:latin typeface="Times New Roman" pitchFamily="18" charset="0"/>
                <a:cs typeface="Times New Roman" pitchFamily="18" charset="0"/>
              </a:rPr>
              <a:t> -1</a:t>
            </a:r>
            <a:r>
              <a:rPr lang="en-US" sz="1400" i="1" dirty="0" smtClean="0">
                <a:latin typeface="Times New Roman" pitchFamily="18" charset="0"/>
                <a:cs typeface="Times New Roman" pitchFamily="18" charset="0"/>
              </a:rPr>
              <a:t>: B → A </a:t>
            </a:r>
            <a:r>
              <a:rPr lang="en-US" sz="1400" i="1" dirty="0" err="1" smtClean="0">
                <a:latin typeface="Times New Roman" pitchFamily="18" charset="0"/>
                <a:cs typeface="Times New Roman" pitchFamily="18" charset="0"/>
              </a:rPr>
              <a:t>jika</a:t>
            </a:r>
            <a:r>
              <a:rPr lang="en-US" sz="1400" i="1" dirty="0" smtClean="0">
                <a:latin typeface="Times New Roman" pitchFamily="18" charset="0"/>
                <a:cs typeface="Times New Roman" pitchFamily="18" charset="0"/>
              </a:rPr>
              <a:t> f </a:t>
            </a:r>
            <a:r>
              <a:rPr lang="en-US" sz="1400" i="1" dirty="0" err="1" smtClean="0">
                <a:latin typeface="Times New Roman" pitchFamily="18" charset="0"/>
                <a:cs typeface="Times New Roman" pitchFamily="18" charset="0"/>
              </a:rPr>
              <a:t>merupakan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fungsi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bijektif</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atau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himpunan</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dan</a:t>
            </a:r>
            <a:r>
              <a:rPr lang="en-US" sz="1400" i="1" dirty="0" smtClean="0">
                <a:latin typeface="Times New Roman" pitchFamily="18" charset="0"/>
                <a:cs typeface="Times New Roman" pitchFamily="18" charset="0"/>
              </a:rPr>
              <a:t> B </a:t>
            </a:r>
            <a:r>
              <a:rPr lang="en-US" sz="1400" i="1" dirty="0" err="1" smtClean="0">
                <a:latin typeface="Times New Roman" pitchFamily="18" charset="0"/>
                <a:cs typeface="Times New Roman" pitchFamily="18" charset="0"/>
              </a:rPr>
              <a:t>berkorespondensi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satu-satu</a:t>
            </a:r>
            <a:r>
              <a:rPr lang="en-US" sz="1400" i="1"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9" name="Text Box 16"/>
          <p:cNvSpPr txBox="1">
            <a:spLocks noChangeArrowheads="1"/>
          </p:cNvSpPr>
          <p:nvPr/>
        </p:nvSpPr>
        <p:spPr bwMode="auto">
          <a:xfrm>
            <a:off x="533400" y="1754188"/>
            <a:ext cx="3657600" cy="1903412"/>
          </a:xfrm>
          <a:prstGeom prst="rect">
            <a:avLst/>
          </a:prstGeom>
          <a:solidFill>
            <a:srgbClr val="FFFFFF"/>
          </a:solidFill>
          <a:ln w="9525">
            <a:solidFill>
              <a:srgbClr val="8C0C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200" b="0" i="1" u="none" strike="noStrike" cap="none" normalizeH="0" baseline="0" dirty="0" smtClean="0">
                <a:ln>
                  <a:noFill/>
                </a:ln>
                <a:solidFill>
                  <a:schemeClr val="tx1"/>
                </a:solidFill>
                <a:effectLst/>
                <a:latin typeface="Times New Roman" pitchFamily="18" charset="0"/>
                <a:cs typeface="Arial" pitchFamily="34" charset="0"/>
              </a:rPr>
              <a:t>A			     B</a:t>
            </a:r>
          </a:p>
          <a:p>
            <a:pPr marL="457200" marR="0" lvl="1" indent="0" algn="l" defTabSz="914400" rtl="0" eaLnBrk="1" fontAlgn="base" latinLnBrk="0" hangingPunct="1">
              <a:lnSpc>
                <a:spcPct val="100000"/>
              </a:lnSpc>
              <a:spcBef>
                <a:spcPct val="0"/>
              </a:spcBef>
              <a:spcAft>
                <a:spcPts val="1000"/>
              </a:spcAft>
              <a:buClrTx/>
              <a:buSzTx/>
              <a:buFontTx/>
              <a:buNone/>
              <a:tabLst/>
            </a:pPr>
            <a:endParaRPr lang="en-US" sz="1200" i="1" dirty="0" smtClean="0">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200" b="0" i="1" u="none" strike="noStrike" cap="none" normalizeH="0" baseline="3000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lang="en-US" sz="1200" i="1" baseline="30000" dirty="0" smtClean="0">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200" b="0" i="1" u="none" strike="noStrike" cap="none" normalizeH="0" baseline="3000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lang="en-US" sz="1200" i="1" baseline="30000" dirty="0" smtClean="0">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200" b="0" i="1" u="none" strike="noStrike" cap="none" normalizeH="0" baseline="30000" dirty="0" smtClean="0">
                <a:ln>
                  <a:noFill/>
                </a:ln>
                <a:solidFill>
                  <a:schemeClr val="tx1"/>
                </a:solidFill>
                <a:effectLst/>
                <a:latin typeface="Times New Roman" pitchFamily="18" charset="0"/>
                <a:cs typeface="Arial" pitchFamily="34" charset="0"/>
              </a:rPr>
              <a:t>	</a:t>
            </a:r>
            <a:r>
              <a:rPr kumimoji="0" lang="en-US" sz="1200" b="0" i="0" u="none" strike="noStrike" cap="none" normalizeH="0" baseline="30000" dirty="0" smtClean="0">
                <a:ln>
                  <a:noFill/>
                </a:ln>
                <a:solidFill>
                  <a:schemeClr val="tx1"/>
                </a:solidFill>
                <a:effectLst/>
                <a:latin typeface="Times New Roman" pitchFamily="18" charset="0"/>
                <a:cs typeface="Arial" pitchFamily="34" charset="0"/>
              </a:rPr>
              <a:t>(</a:t>
            </a:r>
            <a:r>
              <a:rPr kumimoji="0" lang="en-US" sz="1200" b="0" i="0" u="none" strike="noStrike" cap="none" normalizeH="0" baseline="30000" dirty="0" err="1" smtClean="0">
                <a:ln>
                  <a:noFill/>
                </a:ln>
                <a:solidFill>
                  <a:schemeClr val="tx1"/>
                </a:solidFill>
                <a:effectLst/>
                <a:latin typeface="Times New Roman" pitchFamily="18" charset="0"/>
                <a:cs typeface="Arial" pitchFamily="34" charset="0"/>
              </a:rPr>
              <a:t>fungsi</a:t>
            </a:r>
            <a:r>
              <a:rPr kumimoji="0" lang="en-US" sz="1200" b="0" i="1" u="none" strike="noStrike" cap="none" normalizeH="0" baseline="30000" dirty="0" smtClean="0">
                <a:ln>
                  <a:noFill/>
                </a:ln>
                <a:solidFill>
                  <a:schemeClr val="tx1"/>
                </a:solidFill>
                <a:effectLst/>
                <a:latin typeface="Times New Roman" pitchFamily="18" charset="0"/>
                <a:cs typeface="Arial" pitchFamily="34" charset="0"/>
              </a:rPr>
              <a:t> f </a:t>
            </a:r>
            <a:r>
              <a:rPr kumimoji="0" lang="en-US" sz="1200" b="0" i="0" u="none" strike="noStrike" cap="none" normalizeH="0" baseline="30000" dirty="0" err="1" smtClean="0">
                <a:ln>
                  <a:noFill/>
                </a:ln>
                <a:solidFill>
                  <a:schemeClr val="tx1"/>
                </a:solidFill>
                <a:effectLst/>
                <a:latin typeface="Times New Roman" pitchFamily="18" charset="0"/>
                <a:cs typeface="Arial" pitchFamily="34" charset="0"/>
              </a:rPr>
              <a:t>dan</a:t>
            </a:r>
            <a:r>
              <a:rPr kumimoji="0" lang="en-US" sz="1200" b="0" i="1" u="none" strike="noStrike" cap="none" normalizeH="0" baseline="30000" dirty="0" smtClean="0">
                <a:ln>
                  <a:noFill/>
                </a:ln>
                <a:solidFill>
                  <a:schemeClr val="tx1"/>
                </a:solidFill>
                <a:effectLst/>
                <a:latin typeface="Times New Roman" pitchFamily="18" charset="0"/>
                <a:cs typeface="Arial" pitchFamily="34" charset="0"/>
              </a:rPr>
              <a:t> g </a:t>
            </a:r>
            <a:r>
              <a:rPr kumimoji="0" lang="en-US" sz="1200" b="0" i="0" u="none" strike="noStrike" cap="none" normalizeH="0" baseline="30000" dirty="0" err="1" smtClean="0">
                <a:ln>
                  <a:noFill/>
                </a:ln>
                <a:solidFill>
                  <a:schemeClr val="tx1"/>
                </a:solidFill>
                <a:effectLst/>
                <a:latin typeface="Times New Roman" pitchFamily="18" charset="0"/>
                <a:cs typeface="Arial" pitchFamily="34" charset="0"/>
              </a:rPr>
              <a:t>saling</a:t>
            </a:r>
            <a:r>
              <a:rPr kumimoji="0" lang="en-US" sz="1200" b="0" i="0" u="none" strike="noStrike" cap="none" normalizeH="0" baseline="30000" dirty="0" smtClean="0">
                <a:ln>
                  <a:noFill/>
                </a:ln>
                <a:solidFill>
                  <a:schemeClr val="tx1"/>
                </a:solidFill>
                <a:effectLst/>
                <a:latin typeface="Times New Roman" pitchFamily="18" charset="0"/>
                <a:cs typeface="Arial" pitchFamily="34" charset="0"/>
              </a:rPr>
              <a:t> </a:t>
            </a:r>
            <a:r>
              <a:rPr kumimoji="0" lang="en-US" sz="1200" b="0" i="0" u="none" strike="noStrike" cap="none" normalizeH="0" baseline="30000" dirty="0" err="1" smtClean="0">
                <a:ln>
                  <a:noFill/>
                </a:ln>
                <a:solidFill>
                  <a:schemeClr val="tx1"/>
                </a:solidFill>
                <a:effectLst/>
                <a:latin typeface="Times New Roman" pitchFamily="18" charset="0"/>
                <a:cs typeface="Arial" pitchFamily="34" charset="0"/>
              </a:rPr>
              <a:t>invers</a:t>
            </a:r>
            <a:r>
              <a:rPr kumimoji="0" lang="en-US" sz="1200" b="0" i="0" u="none" strike="noStrike" cap="none" normalizeH="0" baseline="30000" dirty="0" smtClean="0">
                <a:ln>
                  <a:noFill/>
                </a:ln>
                <a:solidFill>
                  <a:schemeClr val="tx1"/>
                </a:solidFill>
                <a:effectLst/>
                <a:latin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5"/>
          <a:srcRect/>
          <a:stretch>
            <a:fillRect/>
          </a:stretch>
        </p:blipFill>
        <p:spPr bwMode="auto">
          <a:xfrm>
            <a:off x="838200" y="2135188"/>
            <a:ext cx="3048000" cy="1128723"/>
          </a:xfrm>
          <a:prstGeom prst="rect">
            <a:avLst/>
          </a:prstGeom>
          <a:noFill/>
          <a:ln w="9525">
            <a:noFill/>
            <a:miter lim="800000"/>
            <a:headEnd/>
            <a:tailEnd/>
          </a:ln>
        </p:spPr>
      </p:pic>
      <p:sp>
        <p:nvSpPr>
          <p:cNvPr id="11" name="Text Box 17"/>
          <p:cNvSpPr txBox="1">
            <a:spLocks noChangeArrowheads="1"/>
          </p:cNvSpPr>
          <p:nvPr/>
        </p:nvSpPr>
        <p:spPr bwMode="auto">
          <a:xfrm>
            <a:off x="2209800" y="1801813"/>
            <a:ext cx="233363" cy="255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smtClean="0">
                <a:ln>
                  <a:noFill/>
                </a:ln>
                <a:solidFill>
                  <a:schemeClr val="tx1"/>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8"/>
          <p:cNvSpPr txBox="1">
            <a:spLocks noChangeArrowheads="1"/>
          </p:cNvSpPr>
          <p:nvPr/>
        </p:nvSpPr>
        <p:spPr bwMode="auto">
          <a:xfrm>
            <a:off x="2133600" y="2744788"/>
            <a:ext cx="360362" cy="298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Times New Roman" pitchFamily="18" charset="0"/>
                <a:cs typeface="Arial" pitchFamily="34" charset="0"/>
              </a:rPr>
              <a:t>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9"/>
          <p:cNvSpPr txBox="1">
            <a:spLocks noChangeArrowheads="1"/>
          </p:cNvSpPr>
          <p:nvPr/>
        </p:nvSpPr>
        <p:spPr bwMode="auto">
          <a:xfrm>
            <a:off x="917575" y="2565401"/>
            <a:ext cx="144463" cy="255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ction Button: Forward or Next 14">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9" name="Text Box 19"/>
          <p:cNvSpPr txBox="1">
            <a:spLocks noChangeArrowheads="1"/>
          </p:cNvSpPr>
          <p:nvPr/>
        </p:nvSpPr>
        <p:spPr bwMode="auto">
          <a:xfrm>
            <a:off x="3581400" y="2565401"/>
            <a:ext cx="144463" cy="255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000" dirty="0" smtClean="0">
                <a:latin typeface="Times New Roman" pitchFamily="18"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Action Button: Home 29">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1050"/>
                            </p:stCondLst>
                            <p:childTnLst>
                              <p:par>
                                <p:cTn id="12" presetID="1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55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2050"/>
                            </p:stCondLst>
                            <p:childTnLst>
                              <p:par>
                                <p:cTn id="26" presetID="15"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550"/>
                            </p:stCondLst>
                            <p:childTnLst>
                              <p:par>
                                <p:cTn id="33" presetID="15"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3050"/>
                            </p:stCondLst>
                            <p:childTnLst>
                              <p:par>
                                <p:cTn id="40" presetID="15"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550"/>
                            </p:stCondLst>
                            <p:childTnLst>
                              <p:par>
                                <p:cTn id="47" presetID="15"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4050"/>
                            </p:stCondLst>
                            <p:childTnLst>
                              <p:par>
                                <p:cTn id="54" presetID="15"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 calcmode="lin" valueType="num">
                                      <p:cBhvr>
                                        <p:cTn id="58" dur="500" fill="hold"/>
                                        <p:tgtEl>
                                          <p:spTgt spid="29"/>
                                        </p:tgtEl>
                                        <p:attrNameLst>
                                          <p:attrName>ppt_x</p:attrName>
                                        </p:attrNameLst>
                                      </p:cBhvr>
                                      <p:tavLst>
                                        <p:tav tm="0" fmla="#ppt_x+(cos(-2*pi*(1-$))*-#ppt_x-sin(-2*pi*(1-$))*(1-#ppt_y))*(1-$)">
                                          <p:val>
                                            <p:fltVal val="0"/>
                                          </p:val>
                                        </p:tav>
                                        <p:tav tm="100000">
                                          <p:val>
                                            <p:fltVal val="1"/>
                                          </p:val>
                                        </p:tav>
                                      </p:tavLst>
                                    </p:anim>
                                    <p:anim calcmode="lin" valueType="num">
                                      <p:cBhvr>
                                        <p:cTn id="59" dur="5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455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1" grpId="0" animBg="1"/>
      <p:bldP spid="12" grpId="0" animBg="1"/>
      <p:bldP spid="13" grpId="0" animBg="1"/>
      <p:bldP spid="2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jpeg"/>
          <p:cNvPicPr>
            <a:picLocks noChangeAspect="1"/>
          </p:cNvPicPr>
          <p:nvPr/>
        </p:nvPicPr>
        <p:blipFill>
          <a:blip r:embed="rId3"/>
          <a:stretch>
            <a:fillRect/>
          </a:stretch>
        </p:blipFill>
        <p:spPr>
          <a:xfrm>
            <a:off x="5362575" y="2971800"/>
            <a:ext cx="2105025" cy="2171700"/>
          </a:xfrm>
          <a:prstGeom prst="rect">
            <a:avLst/>
          </a:prstGeom>
        </p:spPr>
      </p:pic>
      <p:pic>
        <p:nvPicPr>
          <p:cNvPr id="29" name="Picture 28" descr="framefoto_gieterror_4.jpg"/>
          <p:cNvPicPr>
            <a:picLocks noChangeAspect="1"/>
          </p:cNvPicPr>
          <p:nvPr/>
        </p:nvPicPr>
        <p:blipFill>
          <a:blip r:embed="rId4"/>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90600"/>
            <a:ext cx="7696200" cy="5262979"/>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a:t>
            </a:r>
          </a:p>
          <a:p>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 {1, 2}.</a:t>
            </a:r>
          </a:p>
          <a:p>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berurutan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1),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2),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2)}</a:t>
            </a:r>
          </a:p>
          <a:p>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i="1" baseline="30000" dirty="0" smtClean="0">
                <a:latin typeface="Times New Roman" pitchFamily="18" charset="0"/>
                <a:cs typeface="Times New Roman" pitchFamily="18" charset="0"/>
              </a:rPr>
              <a:t>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berurutan</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Tunjukkan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g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kemudian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selidiki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g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a:t>
            </a:r>
          </a:p>
          <a:p>
            <a:r>
              <a:rPr lang="en-US" sz="1400" dirty="0" err="1" smtClean="0">
                <a:latin typeface="Times New Roman" pitchFamily="18" charset="0"/>
                <a:cs typeface="Times New Roman" pitchFamily="18" charset="0"/>
              </a:rPr>
              <a:t>Jawab</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berurutan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{(1,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(2,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(2,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b.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a:t>
            </a:r>
          </a:p>
          <a:p>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f:</a:t>
            </a:r>
            <a:r>
              <a:rPr lang="en-US" sz="1400" dirty="0" smtClean="0">
                <a:latin typeface="Times New Roman" pitchFamily="18" charset="0"/>
                <a:cs typeface="Times New Roman" pitchFamily="18" charset="0"/>
              </a:rPr>
              <a:t> A→B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B→A</a:t>
            </a: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	                   B	         </a:t>
            </a:r>
            <a:r>
              <a:rPr lang="en-US" sz="1400" dirty="0" err="1"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A</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Dari diagram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Sedangkan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terdapat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mempunyai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kawan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a:t>
            </a:r>
          </a:p>
          <a:p>
            <a:pPr algn="just"/>
            <a:endParaRPr lang="en-US" sz="1400" dirty="0">
              <a:latin typeface="Times New Roman" pitchFamily="18" charset="0"/>
              <a:cs typeface="Times New Roman" pitchFamily="18" charset="0"/>
            </a:endParaRPr>
          </a:p>
        </p:txBody>
      </p:sp>
      <p:pic>
        <p:nvPicPr>
          <p:cNvPr id="4" name="Picture 3"/>
          <p:cNvPicPr/>
          <p:nvPr/>
        </p:nvPicPr>
        <p:blipFill>
          <a:blip r:embed="rId5"/>
          <a:srcRect/>
          <a:stretch>
            <a:fillRect/>
          </a:stretch>
        </p:blipFill>
        <p:spPr bwMode="auto">
          <a:xfrm>
            <a:off x="609600" y="3429000"/>
            <a:ext cx="1745955" cy="1347264"/>
          </a:xfrm>
          <a:prstGeom prst="rect">
            <a:avLst/>
          </a:prstGeom>
          <a:noFill/>
          <a:ln w="9525">
            <a:noFill/>
            <a:miter lim="800000"/>
            <a:headEnd/>
            <a:tailEnd/>
          </a:ln>
        </p:spPr>
      </p:pic>
      <p:pic>
        <p:nvPicPr>
          <p:cNvPr id="5" name="Picture 4"/>
          <p:cNvPicPr/>
          <p:nvPr/>
        </p:nvPicPr>
        <p:blipFill>
          <a:blip r:embed="rId6"/>
          <a:srcRect/>
          <a:stretch>
            <a:fillRect/>
          </a:stretch>
        </p:blipFill>
        <p:spPr bwMode="auto">
          <a:xfrm>
            <a:off x="3124200" y="3429000"/>
            <a:ext cx="1669312" cy="1371600"/>
          </a:xfrm>
          <a:prstGeom prst="rect">
            <a:avLst/>
          </a:prstGeom>
          <a:noFill/>
          <a:ln w="9525">
            <a:noFill/>
            <a:miter lim="800000"/>
            <a:headEnd/>
            <a:tailEnd/>
          </a:ln>
        </p:spPr>
      </p:pic>
      <p:sp>
        <p:nvSpPr>
          <p:cNvPr id="6" name="Text Box 2"/>
          <p:cNvSpPr txBox="1">
            <a:spLocks noChangeArrowheads="1"/>
          </p:cNvSpPr>
          <p:nvPr/>
        </p:nvSpPr>
        <p:spPr bwMode="auto">
          <a:xfrm>
            <a:off x="4414837" y="3581400"/>
            <a:ext cx="177800" cy="2857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4403725" y="4257675"/>
            <a:ext cx="152400" cy="2381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4"/>
          <p:cNvSpPr txBox="1">
            <a:spLocks noChangeArrowheads="1"/>
          </p:cNvSpPr>
          <p:nvPr/>
        </p:nvSpPr>
        <p:spPr bwMode="auto">
          <a:xfrm>
            <a:off x="4403725" y="3938587"/>
            <a:ext cx="244475" cy="287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5"/>
          <p:cNvSpPr txBox="1">
            <a:spLocks noChangeArrowheads="1"/>
          </p:cNvSpPr>
          <p:nvPr/>
        </p:nvSpPr>
        <p:spPr bwMode="auto">
          <a:xfrm>
            <a:off x="1912642" y="3630089"/>
            <a:ext cx="254000" cy="2333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6"/>
          <p:cNvSpPr txBox="1">
            <a:spLocks noChangeArrowheads="1"/>
          </p:cNvSpPr>
          <p:nvPr/>
        </p:nvSpPr>
        <p:spPr bwMode="auto">
          <a:xfrm>
            <a:off x="1912642" y="3949177"/>
            <a:ext cx="254000" cy="2555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766467" y="3938064"/>
            <a:ext cx="244475" cy="287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a:off x="3235879" y="3620164"/>
            <a:ext cx="255588" cy="2428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766467" y="4311127"/>
            <a:ext cx="244475" cy="2365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0"/>
          <p:cNvSpPr txBox="1">
            <a:spLocks noChangeArrowheads="1"/>
          </p:cNvSpPr>
          <p:nvPr/>
        </p:nvSpPr>
        <p:spPr bwMode="auto">
          <a:xfrm>
            <a:off x="3235879" y="3926551"/>
            <a:ext cx="244475" cy="2555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1"/>
          <p:cNvSpPr txBox="1">
            <a:spLocks noChangeArrowheads="1"/>
          </p:cNvSpPr>
          <p:nvPr/>
        </p:nvSpPr>
        <p:spPr bwMode="auto">
          <a:xfrm>
            <a:off x="755355" y="3604689"/>
            <a:ext cx="255587" cy="2270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ction Button: Forward or Next 18">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Action Button: Back or Previous 20">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Action Button: Home 27">
            <a:hlinkClick r:id="rId7"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250" autoRev="1" fill="hold">
                                          <p:stCondLst>
                                            <p:cond delay="0"/>
                                          </p:stCondLst>
                                        </p:cTn>
                                        <p:tgtEl>
                                          <p:spTgt spid="20"/>
                                        </p:tgtEl>
                                        <p:attrNameLst>
                                          <p:attrName>ppt_w</p:attrName>
                                        </p:attrNameLst>
                                      </p:cBhvr>
                                    </p:anim>
                                    <p:anim by="(#ppt_w*0.50)" calcmode="lin" valueType="num">
                                      <p:cBhvr>
                                        <p:cTn id="8" dur="250" decel="50000" autoRev="1" fill="hold">
                                          <p:stCondLst>
                                            <p:cond delay="0"/>
                                          </p:stCondLst>
                                        </p:cTn>
                                        <p:tgtEl>
                                          <p:spTgt spid="20"/>
                                        </p:tgtEl>
                                        <p:attrNameLst>
                                          <p:attrName>ppt_x</p:attrName>
                                        </p:attrNameLst>
                                      </p:cBhvr>
                                    </p:anim>
                                    <p:anim from="(-#ppt_h/2)" to="(#ppt_y)" calcmode="lin" valueType="num">
                                      <p:cBhvr>
                                        <p:cTn id="9" dur="500" fill="hold">
                                          <p:stCondLst>
                                            <p:cond delay="0"/>
                                          </p:stCondLst>
                                        </p:cTn>
                                        <p:tgtEl>
                                          <p:spTgt spid="20"/>
                                        </p:tgtEl>
                                        <p:attrNameLst>
                                          <p:attrName>ppt_y</p:attrName>
                                        </p:attrNameLst>
                                      </p:cBhvr>
                                    </p:anim>
                                    <p:animRot by="21600000">
                                      <p:cBhvr>
                                        <p:cTn id="10" dur="500" fill="hold">
                                          <p:stCondLst>
                                            <p:cond delay="0"/>
                                          </p:stCondLst>
                                        </p:cTn>
                                        <p:tgtEl>
                                          <p:spTgt spid="20"/>
                                        </p:tgtEl>
                                        <p:attrNameLst>
                                          <p:attrName>r</p:attrName>
                                        </p:attrNameLst>
                                      </p:cBhvr>
                                    </p:animRot>
                                  </p:childTnLst>
                                </p:cTn>
                              </p:par>
                            </p:childTnLst>
                          </p:cTn>
                        </p:par>
                        <p:par>
                          <p:cTn id="11" fill="hold">
                            <p:stCondLst>
                              <p:cond delay="1050"/>
                            </p:stCondLst>
                            <p:childTnLst>
                              <p:par>
                                <p:cTn id="12" presetID="3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300" fill="hold">
                                          <p:stCondLst>
                                            <p:cond delay="0"/>
                                          </p:stCondLst>
                                        </p:cTn>
                                        <p:tgtEl>
                                          <p:spTgt spid="3"/>
                                        </p:tgtEl>
                                        <p:attrNameLst>
                                          <p:attrName>ppt_x</p:attrName>
                                        </p:attrNameLst>
                                      </p:cBhvr>
                                    </p:anim>
                                    <p:anim from="0" to="-1.0" calcmode="lin" valueType="num">
                                      <p:cBhvr>
                                        <p:cTn id="15" dur="100" decel="50000" autoRev="1" fill="hold">
                                          <p:stCondLst>
                                            <p:cond delay="300"/>
                                          </p:stCondLst>
                                        </p:cTn>
                                        <p:tgtEl>
                                          <p:spTgt spid="3"/>
                                        </p:tgtEl>
                                        <p:attrNameLst>
                                          <p:attrName>xshear</p:attrName>
                                        </p:attrNameLst>
                                      </p:cBhvr>
                                    </p:anim>
                                    <p:animScale>
                                      <p:cBhvr>
                                        <p:cTn id="16" dur="100" decel="100000" autoRev="1" fill="hold">
                                          <p:stCondLst>
                                            <p:cond delay="300"/>
                                          </p:stCondLst>
                                        </p:cTn>
                                        <p:tgtEl>
                                          <p:spTgt spid="3"/>
                                        </p:tgtEl>
                                      </p:cBhvr>
                                      <p:from x="100000" y="100000"/>
                                      <p:to x="80000" y="100000"/>
                                    </p:animScale>
                                    <p:anim by="(#ppt_h/3+#ppt_w*0.1)" calcmode="lin" valueType="num">
                                      <p:cBhvr additive="sum">
                                        <p:cTn id="17" dur="100" decel="100000" autoRev="1" fill="hold">
                                          <p:stCondLst>
                                            <p:cond delay="300"/>
                                          </p:stCondLst>
                                        </p:cTn>
                                        <p:tgtEl>
                                          <p:spTgt spid="3"/>
                                        </p:tgtEl>
                                        <p:attrNameLst>
                                          <p:attrName>ppt_x</p:attrName>
                                        </p:attrNameLst>
                                      </p:cBhvr>
                                    </p:anim>
                                  </p:childTnLst>
                                </p:cTn>
                              </p:par>
                            </p:childTnLst>
                          </p:cTn>
                        </p:par>
                        <p:par>
                          <p:cTn id="18" fill="hold">
                            <p:stCondLst>
                              <p:cond delay="1550"/>
                            </p:stCondLst>
                            <p:childTnLst>
                              <p:par>
                                <p:cTn id="19" presetID="34"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from="(-#ppt_w/2)" to="(#ppt_x)" calcmode="lin" valueType="num">
                                      <p:cBhvr>
                                        <p:cTn id="21" dur="300" fill="hold">
                                          <p:stCondLst>
                                            <p:cond delay="0"/>
                                          </p:stCondLst>
                                        </p:cTn>
                                        <p:tgtEl>
                                          <p:spTgt spid="4"/>
                                        </p:tgtEl>
                                        <p:attrNameLst>
                                          <p:attrName>ppt_x</p:attrName>
                                        </p:attrNameLst>
                                      </p:cBhvr>
                                    </p:anim>
                                    <p:anim from="0" to="-1.0" calcmode="lin" valueType="num">
                                      <p:cBhvr>
                                        <p:cTn id="22" dur="100" decel="50000" autoRev="1" fill="hold">
                                          <p:stCondLst>
                                            <p:cond delay="300"/>
                                          </p:stCondLst>
                                        </p:cTn>
                                        <p:tgtEl>
                                          <p:spTgt spid="4"/>
                                        </p:tgtEl>
                                        <p:attrNameLst>
                                          <p:attrName>xshear</p:attrName>
                                        </p:attrNameLst>
                                      </p:cBhvr>
                                    </p:anim>
                                    <p:animScale>
                                      <p:cBhvr>
                                        <p:cTn id="23" dur="100" decel="100000" autoRev="1" fill="hold">
                                          <p:stCondLst>
                                            <p:cond delay="300"/>
                                          </p:stCondLst>
                                        </p:cTn>
                                        <p:tgtEl>
                                          <p:spTgt spid="4"/>
                                        </p:tgtEl>
                                      </p:cBhvr>
                                      <p:from x="100000" y="100000"/>
                                      <p:to x="80000" y="100000"/>
                                    </p:animScale>
                                    <p:anim by="(#ppt_h/3+#ppt_w*0.1)" calcmode="lin" valueType="num">
                                      <p:cBhvr additive="sum">
                                        <p:cTn id="24" dur="100" decel="100000" autoRev="1" fill="hold">
                                          <p:stCondLst>
                                            <p:cond delay="300"/>
                                          </p:stCondLst>
                                        </p:cTn>
                                        <p:tgtEl>
                                          <p:spTgt spid="4"/>
                                        </p:tgtEl>
                                        <p:attrNameLst>
                                          <p:attrName>ppt_x</p:attrName>
                                        </p:attrNameLst>
                                      </p:cBhvr>
                                    </p:anim>
                                  </p:childTnLst>
                                </p:cTn>
                              </p:par>
                            </p:childTnLst>
                          </p:cTn>
                        </p:par>
                        <p:par>
                          <p:cTn id="25" fill="hold">
                            <p:stCondLst>
                              <p:cond delay="2050"/>
                            </p:stCondLst>
                            <p:childTnLst>
                              <p:par>
                                <p:cTn id="26" presetID="34"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from="(-#ppt_w/2)" to="(#ppt_x)" calcmode="lin" valueType="num">
                                      <p:cBhvr>
                                        <p:cTn id="28" dur="300" fill="hold">
                                          <p:stCondLst>
                                            <p:cond delay="0"/>
                                          </p:stCondLst>
                                        </p:cTn>
                                        <p:tgtEl>
                                          <p:spTgt spid="15"/>
                                        </p:tgtEl>
                                        <p:attrNameLst>
                                          <p:attrName>ppt_x</p:attrName>
                                        </p:attrNameLst>
                                      </p:cBhvr>
                                    </p:anim>
                                    <p:anim from="0" to="-1.0" calcmode="lin" valueType="num">
                                      <p:cBhvr>
                                        <p:cTn id="29" dur="100" decel="50000" autoRev="1" fill="hold">
                                          <p:stCondLst>
                                            <p:cond delay="300"/>
                                          </p:stCondLst>
                                        </p:cTn>
                                        <p:tgtEl>
                                          <p:spTgt spid="15"/>
                                        </p:tgtEl>
                                        <p:attrNameLst>
                                          <p:attrName>xshear</p:attrName>
                                        </p:attrNameLst>
                                      </p:cBhvr>
                                    </p:anim>
                                    <p:animScale>
                                      <p:cBhvr>
                                        <p:cTn id="30" dur="100" decel="100000" autoRev="1" fill="hold">
                                          <p:stCondLst>
                                            <p:cond delay="300"/>
                                          </p:stCondLst>
                                        </p:cTn>
                                        <p:tgtEl>
                                          <p:spTgt spid="15"/>
                                        </p:tgtEl>
                                      </p:cBhvr>
                                      <p:from x="100000" y="100000"/>
                                      <p:to x="80000" y="100000"/>
                                    </p:animScale>
                                    <p:anim by="(#ppt_h/3+#ppt_w*0.1)" calcmode="lin" valueType="num">
                                      <p:cBhvr additive="sum">
                                        <p:cTn id="31" dur="100" decel="100000" autoRev="1" fill="hold">
                                          <p:stCondLst>
                                            <p:cond delay="300"/>
                                          </p:stCondLst>
                                        </p:cTn>
                                        <p:tgtEl>
                                          <p:spTgt spid="15"/>
                                        </p:tgtEl>
                                        <p:attrNameLst>
                                          <p:attrName>ppt_x</p:attrName>
                                        </p:attrNameLst>
                                      </p:cBhvr>
                                    </p:anim>
                                  </p:childTnLst>
                                </p:cTn>
                              </p:par>
                            </p:childTnLst>
                          </p:cTn>
                        </p:par>
                        <p:par>
                          <p:cTn id="32" fill="hold">
                            <p:stCondLst>
                              <p:cond delay="2550"/>
                            </p:stCondLst>
                            <p:childTnLst>
                              <p:par>
                                <p:cTn id="33" presetID="34"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from="(-#ppt_w/2)" to="(#ppt_x)" calcmode="lin" valueType="num">
                                      <p:cBhvr>
                                        <p:cTn id="35" dur="300" fill="hold">
                                          <p:stCondLst>
                                            <p:cond delay="0"/>
                                          </p:stCondLst>
                                        </p:cTn>
                                        <p:tgtEl>
                                          <p:spTgt spid="9"/>
                                        </p:tgtEl>
                                        <p:attrNameLst>
                                          <p:attrName>ppt_x</p:attrName>
                                        </p:attrNameLst>
                                      </p:cBhvr>
                                    </p:anim>
                                    <p:anim from="0" to="-1.0" calcmode="lin" valueType="num">
                                      <p:cBhvr>
                                        <p:cTn id="36" dur="100" decel="50000" autoRev="1" fill="hold">
                                          <p:stCondLst>
                                            <p:cond delay="300"/>
                                          </p:stCondLst>
                                        </p:cTn>
                                        <p:tgtEl>
                                          <p:spTgt spid="9"/>
                                        </p:tgtEl>
                                        <p:attrNameLst>
                                          <p:attrName>xshear</p:attrName>
                                        </p:attrNameLst>
                                      </p:cBhvr>
                                    </p:anim>
                                    <p:animScale>
                                      <p:cBhvr>
                                        <p:cTn id="37" dur="100" decel="100000" autoRev="1" fill="hold">
                                          <p:stCondLst>
                                            <p:cond delay="300"/>
                                          </p:stCondLst>
                                        </p:cTn>
                                        <p:tgtEl>
                                          <p:spTgt spid="9"/>
                                        </p:tgtEl>
                                      </p:cBhvr>
                                      <p:from x="100000" y="100000"/>
                                      <p:to x="80000" y="100000"/>
                                    </p:animScale>
                                    <p:anim by="(#ppt_h/3+#ppt_w*0.1)" calcmode="lin" valueType="num">
                                      <p:cBhvr additive="sum">
                                        <p:cTn id="38" dur="100" decel="100000" autoRev="1" fill="hold">
                                          <p:stCondLst>
                                            <p:cond delay="300"/>
                                          </p:stCondLst>
                                        </p:cTn>
                                        <p:tgtEl>
                                          <p:spTgt spid="9"/>
                                        </p:tgtEl>
                                        <p:attrNameLst>
                                          <p:attrName>ppt_x</p:attrName>
                                        </p:attrNameLst>
                                      </p:cBhvr>
                                    </p:anim>
                                  </p:childTnLst>
                                </p:cTn>
                              </p:par>
                            </p:childTnLst>
                          </p:cTn>
                        </p:par>
                        <p:par>
                          <p:cTn id="39" fill="hold">
                            <p:stCondLst>
                              <p:cond delay="3050"/>
                            </p:stCondLst>
                            <p:childTnLst>
                              <p:par>
                                <p:cTn id="40" presetID="34"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from="(-#ppt_w/2)" to="(#ppt_x)" calcmode="lin" valueType="num">
                                      <p:cBhvr>
                                        <p:cTn id="42" dur="300" fill="hold">
                                          <p:stCondLst>
                                            <p:cond delay="0"/>
                                          </p:stCondLst>
                                        </p:cTn>
                                        <p:tgtEl>
                                          <p:spTgt spid="11"/>
                                        </p:tgtEl>
                                        <p:attrNameLst>
                                          <p:attrName>ppt_x</p:attrName>
                                        </p:attrNameLst>
                                      </p:cBhvr>
                                    </p:anim>
                                    <p:anim from="0" to="-1.0" calcmode="lin" valueType="num">
                                      <p:cBhvr>
                                        <p:cTn id="43" dur="100" decel="50000" autoRev="1" fill="hold">
                                          <p:stCondLst>
                                            <p:cond delay="300"/>
                                          </p:stCondLst>
                                        </p:cTn>
                                        <p:tgtEl>
                                          <p:spTgt spid="11"/>
                                        </p:tgtEl>
                                        <p:attrNameLst>
                                          <p:attrName>xshear</p:attrName>
                                        </p:attrNameLst>
                                      </p:cBhvr>
                                    </p:anim>
                                    <p:animScale>
                                      <p:cBhvr>
                                        <p:cTn id="44" dur="100" decel="100000" autoRev="1" fill="hold">
                                          <p:stCondLst>
                                            <p:cond delay="300"/>
                                          </p:stCondLst>
                                        </p:cTn>
                                        <p:tgtEl>
                                          <p:spTgt spid="11"/>
                                        </p:tgtEl>
                                      </p:cBhvr>
                                      <p:from x="100000" y="100000"/>
                                      <p:to x="80000" y="100000"/>
                                    </p:animScale>
                                    <p:anim by="(#ppt_h/3+#ppt_w*0.1)" calcmode="lin" valueType="num">
                                      <p:cBhvr additive="sum">
                                        <p:cTn id="45" dur="100" decel="100000" autoRev="1" fill="hold">
                                          <p:stCondLst>
                                            <p:cond delay="300"/>
                                          </p:stCondLst>
                                        </p:cTn>
                                        <p:tgtEl>
                                          <p:spTgt spid="11"/>
                                        </p:tgtEl>
                                        <p:attrNameLst>
                                          <p:attrName>ppt_x</p:attrName>
                                        </p:attrNameLst>
                                      </p:cBhvr>
                                    </p:anim>
                                  </p:childTnLst>
                                </p:cTn>
                              </p:par>
                            </p:childTnLst>
                          </p:cTn>
                        </p:par>
                        <p:par>
                          <p:cTn id="46" fill="hold">
                            <p:stCondLst>
                              <p:cond delay="3550"/>
                            </p:stCondLst>
                            <p:childTnLst>
                              <p:par>
                                <p:cTn id="47" presetID="34"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from="(-#ppt_w/2)" to="(#ppt_x)" calcmode="lin" valueType="num">
                                      <p:cBhvr>
                                        <p:cTn id="49" dur="300" fill="hold">
                                          <p:stCondLst>
                                            <p:cond delay="0"/>
                                          </p:stCondLst>
                                        </p:cTn>
                                        <p:tgtEl>
                                          <p:spTgt spid="13"/>
                                        </p:tgtEl>
                                        <p:attrNameLst>
                                          <p:attrName>ppt_x</p:attrName>
                                        </p:attrNameLst>
                                      </p:cBhvr>
                                    </p:anim>
                                    <p:anim from="0" to="-1.0" calcmode="lin" valueType="num">
                                      <p:cBhvr>
                                        <p:cTn id="50" dur="100" decel="50000" autoRev="1" fill="hold">
                                          <p:stCondLst>
                                            <p:cond delay="300"/>
                                          </p:stCondLst>
                                        </p:cTn>
                                        <p:tgtEl>
                                          <p:spTgt spid="13"/>
                                        </p:tgtEl>
                                        <p:attrNameLst>
                                          <p:attrName>xshear</p:attrName>
                                        </p:attrNameLst>
                                      </p:cBhvr>
                                    </p:anim>
                                    <p:animScale>
                                      <p:cBhvr>
                                        <p:cTn id="51" dur="100" decel="100000" autoRev="1" fill="hold">
                                          <p:stCondLst>
                                            <p:cond delay="300"/>
                                          </p:stCondLst>
                                        </p:cTn>
                                        <p:tgtEl>
                                          <p:spTgt spid="13"/>
                                        </p:tgtEl>
                                      </p:cBhvr>
                                      <p:from x="100000" y="100000"/>
                                      <p:to x="80000" y="100000"/>
                                    </p:animScale>
                                    <p:anim by="(#ppt_h/3+#ppt_w*0.1)" calcmode="lin" valueType="num">
                                      <p:cBhvr additive="sum">
                                        <p:cTn id="52" dur="100" decel="100000" autoRev="1" fill="hold">
                                          <p:stCondLst>
                                            <p:cond delay="300"/>
                                          </p:stCondLst>
                                        </p:cTn>
                                        <p:tgtEl>
                                          <p:spTgt spid="13"/>
                                        </p:tgtEl>
                                        <p:attrNameLst>
                                          <p:attrName>ppt_x</p:attrName>
                                        </p:attrNameLst>
                                      </p:cBhvr>
                                    </p:anim>
                                  </p:childTnLst>
                                </p:cTn>
                              </p:par>
                            </p:childTnLst>
                          </p:cTn>
                        </p:par>
                        <p:par>
                          <p:cTn id="53" fill="hold">
                            <p:stCondLst>
                              <p:cond delay="4050"/>
                            </p:stCondLst>
                            <p:childTnLst>
                              <p:par>
                                <p:cTn id="54" presetID="34"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from="(-#ppt_w/2)" to="(#ppt_x)" calcmode="lin" valueType="num">
                                      <p:cBhvr>
                                        <p:cTn id="56" dur="300" fill="hold">
                                          <p:stCondLst>
                                            <p:cond delay="0"/>
                                          </p:stCondLst>
                                        </p:cTn>
                                        <p:tgtEl>
                                          <p:spTgt spid="10"/>
                                        </p:tgtEl>
                                        <p:attrNameLst>
                                          <p:attrName>ppt_x</p:attrName>
                                        </p:attrNameLst>
                                      </p:cBhvr>
                                    </p:anim>
                                    <p:anim from="0" to="-1.0" calcmode="lin" valueType="num">
                                      <p:cBhvr>
                                        <p:cTn id="57" dur="100" decel="50000" autoRev="1" fill="hold">
                                          <p:stCondLst>
                                            <p:cond delay="300"/>
                                          </p:stCondLst>
                                        </p:cTn>
                                        <p:tgtEl>
                                          <p:spTgt spid="10"/>
                                        </p:tgtEl>
                                        <p:attrNameLst>
                                          <p:attrName>xshear</p:attrName>
                                        </p:attrNameLst>
                                      </p:cBhvr>
                                    </p:anim>
                                    <p:animScale>
                                      <p:cBhvr>
                                        <p:cTn id="58" dur="100" decel="100000" autoRev="1" fill="hold">
                                          <p:stCondLst>
                                            <p:cond delay="300"/>
                                          </p:stCondLst>
                                        </p:cTn>
                                        <p:tgtEl>
                                          <p:spTgt spid="10"/>
                                        </p:tgtEl>
                                      </p:cBhvr>
                                      <p:from x="100000" y="100000"/>
                                      <p:to x="80000" y="100000"/>
                                    </p:animScale>
                                    <p:anim by="(#ppt_h/3+#ppt_w*0.1)" calcmode="lin" valueType="num">
                                      <p:cBhvr additive="sum">
                                        <p:cTn id="59" dur="100" decel="100000" autoRev="1" fill="hold">
                                          <p:stCondLst>
                                            <p:cond delay="300"/>
                                          </p:stCondLst>
                                        </p:cTn>
                                        <p:tgtEl>
                                          <p:spTgt spid="10"/>
                                        </p:tgtEl>
                                        <p:attrNameLst>
                                          <p:attrName>ppt_x</p:attrName>
                                        </p:attrNameLst>
                                      </p:cBhvr>
                                    </p:anim>
                                  </p:childTnLst>
                                </p:cTn>
                              </p:par>
                            </p:childTnLst>
                          </p:cTn>
                        </p:par>
                        <p:par>
                          <p:cTn id="60" fill="hold">
                            <p:stCondLst>
                              <p:cond delay="4550"/>
                            </p:stCondLst>
                            <p:childTnLst>
                              <p:par>
                                <p:cTn id="61" presetID="34"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from="(-#ppt_w/2)" to="(#ppt_x)" calcmode="lin" valueType="num">
                                      <p:cBhvr>
                                        <p:cTn id="63" dur="300" fill="hold">
                                          <p:stCondLst>
                                            <p:cond delay="0"/>
                                          </p:stCondLst>
                                        </p:cTn>
                                        <p:tgtEl>
                                          <p:spTgt spid="5"/>
                                        </p:tgtEl>
                                        <p:attrNameLst>
                                          <p:attrName>ppt_x</p:attrName>
                                        </p:attrNameLst>
                                      </p:cBhvr>
                                    </p:anim>
                                    <p:anim from="0" to="-1.0" calcmode="lin" valueType="num">
                                      <p:cBhvr>
                                        <p:cTn id="64" dur="100" decel="50000" autoRev="1" fill="hold">
                                          <p:stCondLst>
                                            <p:cond delay="300"/>
                                          </p:stCondLst>
                                        </p:cTn>
                                        <p:tgtEl>
                                          <p:spTgt spid="5"/>
                                        </p:tgtEl>
                                        <p:attrNameLst>
                                          <p:attrName>xshear</p:attrName>
                                        </p:attrNameLst>
                                      </p:cBhvr>
                                    </p:anim>
                                    <p:animScale>
                                      <p:cBhvr>
                                        <p:cTn id="65" dur="100" decel="100000" autoRev="1" fill="hold">
                                          <p:stCondLst>
                                            <p:cond delay="300"/>
                                          </p:stCondLst>
                                        </p:cTn>
                                        <p:tgtEl>
                                          <p:spTgt spid="5"/>
                                        </p:tgtEl>
                                      </p:cBhvr>
                                      <p:from x="100000" y="100000"/>
                                      <p:to x="80000" y="100000"/>
                                    </p:animScale>
                                    <p:anim by="(#ppt_h/3+#ppt_w*0.1)" calcmode="lin" valueType="num">
                                      <p:cBhvr additive="sum">
                                        <p:cTn id="66" dur="100" decel="100000" autoRev="1" fill="hold">
                                          <p:stCondLst>
                                            <p:cond delay="300"/>
                                          </p:stCondLst>
                                        </p:cTn>
                                        <p:tgtEl>
                                          <p:spTgt spid="5"/>
                                        </p:tgtEl>
                                        <p:attrNameLst>
                                          <p:attrName>ppt_x</p:attrName>
                                        </p:attrNameLst>
                                      </p:cBhvr>
                                    </p:anim>
                                  </p:childTnLst>
                                </p:cTn>
                              </p:par>
                            </p:childTnLst>
                          </p:cTn>
                        </p:par>
                        <p:par>
                          <p:cTn id="67" fill="hold">
                            <p:stCondLst>
                              <p:cond delay="5050"/>
                            </p:stCondLst>
                            <p:childTnLst>
                              <p:par>
                                <p:cTn id="68" presetID="34"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from="(-#ppt_w/2)" to="(#ppt_x)" calcmode="lin" valueType="num">
                                      <p:cBhvr>
                                        <p:cTn id="70" dur="300" fill="hold">
                                          <p:stCondLst>
                                            <p:cond delay="0"/>
                                          </p:stCondLst>
                                        </p:cTn>
                                        <p:tgtEl>
                                          <p:spTgt spid="12"/>
                                        </p:tgtEl>
                                        <p:attrNameLst>
                                          <p:attrName>ppt_x</p:attrName>
                                        </p:attrNameLst>
                                      </p:cBhvr>
                                    </p:anim>
                                    <p:anim from="0" to="-1.0" calcmode="lin" valueType="num">
                                      <p:cBhvr>
                                        <p:cTn id="71" dur="100" decel="50000" autoRev="1" fill="hold">
                                          <p:stCondLst>
                                            <p:cond delay="300"/>
                                          </p:stCondLst>
                                        </p:cTn>
                                        <p:tgtEl>
                                          <p:spTgt spid="12"/>
                                        </p:tgtEl>
                                        <p:attrNameLst>
                                          <p:attrName>xshear</p:attrName>
                                        </p:attrNameLst>
                                      </p:cBhvr>
                                    </p:anim>
                                    <p:animScale>
                                      <p:cBhvr>
                                        <p:cTn id="72" dur="100" decel="100000" autoRev="1" fill="hold">
                                          <p:stCondLst>
                                            <p:cond delay="300"/>
                                          </p:stCondLst>
                                        </p:cTn>
                                        <p:tgtEl>
                                          <p:spTgt spid="12"/>
                                        </p:tgtEl>
                                      </p:cBhvr>
                                      <p:from x="100000" y="100000"/>
                                      <p:to x="80000" y="100000"/>
                                    </p:animScale>
                                    <p:anim by="(#ppt_h/3+#ppt_w*0.1)" calcmode="lin" valueType="num">
                                      <p:cBhvr additive="sum">
                                        <p:cTn id="73" dur="100" decel="100000" autoRev="1" fill="hold">
                                          <p:stCondLst>
                                            <p:cond delay="300"/>
                                          </p:stCondLst>
                                        </p:cTn>
                                        <p:tgtEl>
                                          <p:spTgt spid="12"/>
                                        </p:tgtEl>
                                        <p:attrNameLst>
                                          <p:attrName>ppt_x</p:attrName>
                                        </p:attrNameLst>
                                      </p:cBhvr>
                                    </p:anim>
                                  </p:childTnLst>
                                </p:cTn>
                              </p:par>
                            </p:childTnLst>
                          </p:cTn>
                        </p:par>
                        <p:par>
                          <p:cTn id="74" fill="hold">
                            <p:stCondLst>
                              <p:cond delay="5550"/>
                            </p:stCondLst>
                            <p:childTnLst>
                              <p:par>
                                <p:cTn id="75" presetID="34" presetClass="entr" presetSubtype="0"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from="(-#ppt_w/2)" to="(#ppt_x)" calcmode="lin" valueType="num">
                                      <p:cBhvr>
                                        <p:cTn id="77" dur="300" fill="hold">
                                          <p:stCondLst>
                                            <p:cond delay="0"/>
                                          </p:stCondLst>
                                        </p:cTn>
                                        <p:tgtEl>
                                          <p:spTgt spid="6"/>
                                        </p:tgtEl>
                                        <p:attrNameLst>
                                          <p:attrName>ppt_x</p:attrName>
                                        </p:attrNameLst>
                                      </p:cBhvr>
                                    </p:anim>
                                    <p:anim from="0" to="-1.0" calcmode="lin" valueType="num">
                                      <p:cBhvr>
                                        <p:cTn id="78" dur="100" decel="50000" autoRev="1" fill="hold">
                                          <p:stCondLst>
                                            <p:cond delay="300"/>
                                          </p:stCondLst>
                                        </p:cTn>
                                        <p:tgtEl>
                                          <p:spTgt spid="6"/>
                                        </p:tgtEl>
                                        <p:attrNameLst>
                                          <p:attrName>xshear</p:attrName>
                                        </p:attrNameLst>
                                      </p:cBhvr>
                                    </p:anim>
                                    <p:animScale>
                                      <p:cBhvr>
                                        <p:cTn id="79" dur="100" decel="100000" autoRev="1" fill="hold">
                                          <p:stCondLst>
                                            <p:cond delay="300"/>
                                          </p:stCondLst>
                                        </p:cTn>
                                        <p:tgtEl>
                                          <p:spTgt spid="6"/>
                                        </p:tgtEl>
                                      </p:cBhvr>
                                      <p:from x="100000" y="100000"/>
                                      <p:to x="80000" y="100000"/>
                                    </p:animScale>
                                    <p:anim by="(#ppt_h/3+#ppt_w*0.1)" calcmode="lin" valueType="num">
                                      <p:cBhvr additive="sum">
                                        <p:cTn id="80" dur="100" decel="100000" autoRev="1" fill="hold">
                                          <p:stCondLst>
                                            <p:cond delay="300"/>
                                          </p:stCondLst>
                                        </p:cTn>
                                        <p:tgtEl>
                                          <p:spTgt spid="6"/>
                                        </p:tgtEl>
                                        <p:attrNameLst>
                                          <p:attrName>ppt_x</p:attrName>
                                        </p:attrNameLst>
                                      </p:cBhvr>
                                    </p:anim>
                                  </p:childTnLst>
                                </p:cTn>
                              </p:par>
                            </p:childTnLst>
                          </p:cTn>
                        </p:par>
                        <p:par>
                          <p:cTn id="81" fill="hold">
                            <p:stCondLst>
                              <p:cond delay="6050"/>
                            </p:stCondLst>
                            <p:childTnLst>
                              <p:par>
                                <p:cTn id="82" presetID="34"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from="(-#ppt_w/2)" to="(#ppt_x)" calcmode="lin" valueType="num">
                                      <p:cBhvr>
                                        <p:cTn id="84" dur="300" fill="hold">
                                          <p:stCondLst>
                                            <p:cond delay="0"/>
                                          </p:stCondLst>
                                        </p:cTn>
                                        <p:tgtEl>
                                          <p:spTgt spid="14"/>
                                        </p:tgtEl>
                                        <p:attrNameLst>
                                          <p:attrName>ppt_x</p:attrName>
                                        </p:attrNameLst>
                                      </p:cBhvr>
                                    </p:anim>
                                    <p:anim from="0" to="-1.0" calcmode="lin" valueType="num">
                                      <p:cBhvr>
                                        <p:cTn id="85" dur="100" decel="50000" autoRev="1" fill="hold">
                                          <p:stCondLst>
                                            <p:cond delay="300"/>
                                          </p:stCondLst>
                                        </p:cTn>
                                        <p:tgtEl>
                                          <p:spTgt spid="14"/>
                                        </p:tgtEl>
                                        <p:attrNameLst>
                                          <p:attrName>xshear</p:attrName>
                                        </p:attrNameLst>
                                      </p:cBhvr>
                                    </p:anim>
                                    <p:animScale>
                                      <p:cBhvr>
                                        <p:cTn id="86" dur="100" decel="100000" autoRev="1" fill="hold">
                                          <p:stCondLst>
                                            <p:cond delay="300"/>
                                          </p:stCondLst>
                                        </p:cTn>
                                        <p:tgtEl>
                                          <p:spTgt spid="14"/>
                                        </p:tgtEl>
                                      </p:cBhvr>
                                      <p:from x="100000" y="100000"/>
                                      <p:to x="80000" y="100000"/>
                                    </p:animScale>
                                    <p:anim by="(#ppt_h/3+#ppt_w*0.1)" calcmode="lin" valueType="num">
                                      <p:cBhvr additive="sum">
                                        <p:cTn id="87" dur="100" decel="100000" autoRev="1" fill="hold">
                                          <p:stCondLst>
                                            <p:cond delay="300"/>
                                          </p:stCondLst>
                                        </p:cTn>
                                        <p:tgtEl>
                                          <p:spTgt spid="14"/>
                                        </p:tgtEl>
                                        <p:attrNameLst>
                                          <p:attrName>ppt_x</p:attrName>
                                        </p:attrNameLst>
                                      </p:cBhvr>
                                    </p:anim>
                                  </p:childTnLst>
                                </p:cTn>
                              </p:par>
                            </p:childTnLst>
                          </p:cTn>
                        </p:par>
                        <p:par>
                          <p:cTn id="88" fill="hold">
                            <p:stCondLst>
                              <p:cond delay="6550"/>
                            </p:stCondLst>
                            <p:childTnLst>
                              <p:par>
                                <p:cTn id="89" presetID="34"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 from="(-#ppt_w/2)" to="(#ppt_x)" calcmode="lin" valueType="num">
                                      <p:cBhvr>
                                        <p:cTn id="91" dur="300" fill="hold">
                                          <p:stCondLst>
                                            <p:cond delay="0"/>
                                          </p:stCondLst>
                                        </p:cTn>
                                        <p:tgtEl>
                                          <p:spTgt spid="8"/>
                                        </p:tgtEl>
                                        <p:attrNameLst>
                                          <p:attrName>ppt_x</p:attrName>
                                        </p:attrNameLst>
                                      </p:cBhvr>
                                    </p:anim>
                                    <p:anim from="0" to="-1.0" calcmode="lin" valueType="num">
                                      <p:cBhvr>
                                        <p:cTn id="92" dur="100" decel="50000" autoRev="1" fill="hold">
                                          <p:stCondLst>
                                            <p:cond delay="300"/>
                                          </p:stCondLst>
                                        </p:cTn>
                                        <p:tgtEl>
                                          <p:spTgt spid="8"/>
                                        </p:tgtEl>
                                        <p:attrNameLst>
                                          <p:attrName>xshear</p:attrName>
                                        </p:attrNameLst>
                                      </p:cBhvr>
                                    </p:anim>
                                    <p:animScale>
                                      <p:cBhvr>
                                        <p:cTn id="93" dur="100" decel="100000" autoRev="1" fill="hold">
                                          <p:stCondLst>
                                            <p:cond delay="300"/>
                                          </p:stCondLst>
                                        </p:cTn>
                                        <p:tgtEl>
                                          <p:spTgt spid="8"/>
                                        </p:tgtEl>
                                      </p:cBhvr>
                                      <p:from x="100000" y="100000"/>
                                      <p:to x="80000" y="100000"/>
                                    </p:animScale>
                                    <p:anim by="(#ppt_h/3+#ppt_w*0.1)" calcmode="lin" valueType="num">
                                      <p:cBhvr additive="sum">
                                        <p:cTn id="94" dur="100" decel="100000" autoRev="1" fill="hold">
                                          <p:stCondLst>
                                            <p:cond delay="300"/>
                                          </p:stCondLst>
                                        </p:cTn>
                                        <p:tgtEl>
                                          <p:spTgt spid="8"/>
                                        </p:tgtEl>
                                        <p:attrNameLst>
                                          <p:attrName>ppt_x</p:attrName>
                                        </p:attrNameLst>
                                      </p:cBhvr>
                                    </p:anim>
                                  </p:childTnLst>
                                </p:cTn>
                              </p:par>
                            </p:childTnLst>
                          </p:cTn>
                        </p:par>
                        <p:par>
                          <p:cTn id="95" fill="hold">
                            <p:stCondLst>
                              <p:cond delay="7050"/>
                            </p:stCondLst>
                            <p:childTnLst>
                              <p:par>
                                <p:cTn id="96" presetID="34" presetClass="entr" presetSubtype="0" fill="hold" grpId="0" nodeType="afterEffect">
                                  <p:stCondLst>
                                    <p:cond delay="0"/>
                                  </p:stCondLst>
                                  <p:childTnLst>
                                    <p:set>
                                      <p:cBhvr>
                                        <p:cTn id="97" dur="1" fill="hold">
                                          <p:stCondLst>
                                            <p:cond delay="0"/>
                                          </p:stCondLst>
                                        </p:cTn>
                                        <p:tgtEl>
                                          <p:spTgt spid="7"/>
                                        </p:tgtEl>
                                        <p:attrNameLst>
                                          <p:attrName>style.visibility</p:attrName>
                                        </p:attrNameLst>
                                      </p:cBhvr>
                                      <p:to>
                                        <p:strVal val="visible"/>
                                      </p:to>
                                    </p:set>
                                    <p:anim from="(-#ppt_w/2)" to="(#ppt_x)" calcmode="lin" valueType="num">
                                      <p:cBhvr>
                                        <p:cTn id="98" dur="300" fill="hold">
                                          <p:stCondLst>
                                            <p:cond delay="0"/>
                                          </p:stCondLst>
                                        </p:cTn>
                                        <p:tgtEl>
                                          <p:spTgt spid="7"/>
                                        </p:tgtEl>
                                        <p:attrNameLst>
                                          <p:attrName>ppt_x</p:attrName>
                                        </p:attrNameLst>
                                      </p:cBhvr>
                                    </p:anim>
                                    <p:anim from="0" to="-1.0" calcmode="lin" valueType="num">
                                      <p:cBhvr>
                                        <p:cTn id="99" dur="100" decel="50000" autoRev="1" fill="hold">
                                          <p:stCondLst>
                                            <p:cond delay="300"/>
                                          </p:stCondLst>
                                        </p:cTn>
                                        <p:tgtEl>
                                          <p:spTgt spid="7"/>
                                        </p:tgtEl>
                                        <p:attrNameLst>
                                          <p:attrName>xshear</p:attrName>
                                        </p:attrNameLst>
                                      </p:cBhvr>
                                    </p:anim>
                                    <p:animScale>
                                      <p:cBhvr>
                                        <p:cTn id="100" dur="100" decel="100000" autoRev="1" fill="hold">
                                          <p:stCondLst>
                                            <p:cond delay="300"/>
                                          </p:stCondLst>
                                        </p:cTn>
                                        <p:tgtEl>
                                          <p:spTgt spid="7"/>
                                        </p:tgtEl>
                                      </p:cBhvr>
                                      <p:from x="100000" y="100000"/>
                                      <p:to x="80000" y="100000"/>
                                    </p:animScale>
                                    <p:anim by="(#ppt_h/3+#ppt_w*0.1)" calcmode="lin" valueType="num">
                                      <p:cBhvr additive="sum">
                                        <p:cTn id="101" dur="100" decel="100000" autoRev="1" fill="hold">
                                          <p:stCondLst>
                                            <p:cond delay="300"/>
                                          </p:stCondLst>
                                        </p:cTn>
                                        <p:tgtEl>
                                          <p:spTgt spid="7"/>
                                        </p:tgtEl>
                                        <p:attrNameLst>
                                          <p:attrName>ppt_x</p:attrName>
                                        </p:attrNameLst>
                                      </p:cBhvr>
                                    </p:anim>
                                  </p:childTnLst>
                                </p:cTn>
                              </p:par>
                            </p:childTnLst>
                          </p:cTn>
                        </p:par>
                        <p:par>
                          <p:cTn id="102" fill="hold">
                            <p:stCondLst>
                              <p:cond delay="7550"/>
                            </p:stCondLst>
                            <p:childTnLst>
                              <p:par>
                                <p:cTn id="103" presetID="10" presetClass="entr" presetSubtype="0" fill="hold"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jpeg"/>
          <p:cNvPicPr>
            <a:picLocks noChangeAspect="1"/>
          </p:cNvPicPr>
          <p:nvPr/>
        </p:nvPicPr>
        <p:blipFill>
          <a:blip r:embed="rId3"/>
          <a:stretch>
            <a:fillRect/>
          </a:stretch>
        </p:blipFill>
        <p:spPr>
          <a:xfrm>
            <a:off x="3886200" y="2743200"/>
            <a:ext cx="3276600" cy="3810000"/>
          </a:xfrm>
          <a:prstGeom prst="rect">
            <a:avLst/>
          </a:prstGeom>
        </p:spPr>
      </p:pic>
      <p:pic>
        <p:nvPicPr>
          <p:cNvPr id="22" name="Picture 21" descr="framefoto_gieterror_4.jpg"/>
          <p:cNvPicPr>
            <a:picLocks noChangeAspect="1"/>
          </p:cNvPicPr>
          <p:nvPr/>
        </p:nvPicPr>
        <p:blipFill>
          <a:blip r:embed="rId4"/>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59108"/>
            <a:ext cx="7620000" cy="5262979"/>
          </a:xfrm>
          <a:prstGeom prst="rect">
            <a:avLst/>
          </a:prstGeom>
          <a:noFill/>
        </p:spPr>
        <p:txBody>
          <a:bodyPr wrap="square" rtlCol="0">
            <a:spAutoFit/>
          </a:bodyPr>
          <a:lstStyle/>
          <a:p>
            <a:pPr lvl="0"/>
            <a:r>
              <a:rPr lang="en-US" sz="1400" b="1" dirty="0" smtClean="0">
                <a:latin typeface="Times New Roman" pitchFamily="18" charset="0"/>
                <a:cs typeface="Times New Roman" pitchFamily="18" charset="0"/>
              </a:rPr>
              <a:t>2. </a:t>
            </a:r>
            <a:r>
              <a:rPr lang="en-US" sz="1400" b="1" dirty="0" err="1" smtClean="0">
                <a:latin typeface="Times New Roman" pitchFamily="18" charset="0"/>
                <a:cs typeface="Times New Roman" pitchFamily="18" charset="0"/>
              </a:rPr>
              <a:t>Menentukan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Invers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x</a:t>
            </a:r>
            <a:r>
              <a:rPr lang="en-US" sz="1400" dirty="0" err="1"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y</a:t>
            </a:r>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ditulis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i="1" baseline="300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ditulis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a:t>
            </a:r>
          </a:p>
          <a:p>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Bagaimanakah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mengetahuinya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 1:</a:t>
            </a:r>
          </a:p>
          <a:p>
            <a:pPr lvl="0"/>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2</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+ 5.</a:t>
            </a:r>
          </a:p>
          <a:p>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rumus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inversnya</a:t>
            </a:r>
            <a:r>
              <a:rPr lang="en-US" sz="1400" dirty="0" smtClean="0">
                <a:latin typeface="Times New Roman" pitchFamily="18" charset="0"/>
                <a:cs typeface="Times New Roman" pitchFamily="18" charset="0"/>
              </a:rPr>
              <a:t>!</a:t>
            </a:r>
          </a:p>
          <a:p>
            <a:r>
              <a:rPr lang="en-US" sz="1400" dirty="0" err="1" smtClean="0">
                <a:latin typeface="Times New Roman" pitchFamily="18" charset="0"/>
                <a:cs typeface="Times New Roman" pitchFamily="18" charset="0"/>
              </a:rPr>
              <a:t>Jawab</a:t>
            </a:r>
            <a:r>
              <a:rPr lang="en-US" sz="1400" dirty="0" smtClean="0">
                <a:latin typeface="Times New Roman" pitchFamily="18" charset="0"/>
                <a:cs typeface="Times New Roman" pitchFamily="18" charset="0"/>
              </a:rPr>
              <a:t>:  </a:t>
            </a:r>
          </a:p>
          <a:p>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y</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2x + 5 = y</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2x = y – 5</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x = </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f </a:t>
            </a:r>
            <a:r>
              <a:rPr lang="en-US" sz="1400" i="1" baseline="300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(y) = </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f </a:t>
            </a:r>
            <a:r>
              <a:rPr lang="en-US" sz="1400" i="1" baseline="300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(x) = </a:t>
            </a: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i="1" baseline="300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(x) = </a:t>
            </a:r>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740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9600" y="4343400"/>
            <a:ext cx="352425" cy="371475"/>
          </a:xfrm>
          <a:prstGeom prst="rect">
            <a:avLst/>
          </a:prstGeom>
          <a:noFill/>
        </p:spPr>
      </p:pic>
      <p:sp>
        <p:nvSpPr>
          <p:cNvPr id="17411" name="Rectangle 3"/>
          <p:cNvSpPr>
            <a:spLocks noChangeArrowheads="1"/>
          </p:cNvSpPr>
          <p:nvPr/>
        </p:nvSpPr>
        <p:spPr bwMode="auto">
          <a:xfrm>
            <a:off x="45085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741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90600" y="4810125"/>
            <a:ext cx="352425" cy="371475"/>
          </a:xfrm>
          <a:prstGeom prst="rect">
            <a:avLst/>
          </a:prstGeom>
          <a:noFill/>
        </p:spPr>
      </p:pic>
      <p:sp>
        <p:nvSpPr>
          <p:cNvPr id="17414" name="Rectangle 6"/>
          <p:cNvSpPr>
            <a:spLocks noChangeArrowheads="1"/>
          </p:cNvSpPr>
          <p:nvPr/>
        </p:nvSpPr>
        <p:spPr bwMode="auto">
          <a:xfrm>
            <a:off x="45085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7415"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90600" y="5181600"/>
            <a:ext cx="352425" cy="371475"/>
          </a:xfrm>
          <a:prstGeom prst="rect">
            <a:avLst/>
          </a:prstGeom>
          <a:noFill/>
        </p:spPr>
      </p:pic>
      <p:sp>
        <p:nvSpPr>
          <p:cNvPr id="174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741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124200" y="5638800"/>
            <a:ext cx="352425" cy="371475"/>
          </a:xfrm>
          <a:prstGeom prst="rect">
            <a:avLst/>
          </a:prstGeom>
          <a:noFill/>
        </p:spPr>
      </p:pic>
      <p:sp>
        <p:nvSpPr>
          <p:cNvPr id="17" name="Action Button: Forward or Next 16">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Action Button: Home 20">
            <a:hlinkClick r:id="rId7"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250" autoRev="1" fill="hold">
                                          <p:stCondLst>
                                            <p:cond delay="0"/>
                                          </p:stCondLst>
                                        </p:cTn>
                                        <p:tgtEl>
                                          <p:spTgt spid="19"/>
                                        </p:tgtEl>
                                        <p:attrNameLst>
                                          <p:attrName>ppt_w</p:attrName>
                                        </p:attrNameLst>
                                      </p:cBhvr>
                                    </p:anim>
                                    <p:anim by="(#ppt_w*0.50)" calcmode="lin" valueType="num">
                                      <p:cBhvr>
                                        <p:cTn id="8" dur="250" decel="50000" autoRev="1" fill="hold">
                                          <p:stCondLst>
                                            <p:cond delay="0"/>
                                          </p:stCondLst>
                                        </p:cTn>
                                        <p:tgtEl>
                                          <p:spTgt spid="19"/>
                                        </p:tgtEl>
                                        <p:attrNameLst>
                                          <p:attrName>ppt_x</p:attrName>
                                        </p:attrNameLst>
                                      </p:cBhvr>
                                    </p:anim>
                                    <p:anim from="(-#ppt_h/2)" to="(#ppt_y)" calcmode="lin" valueType="num">
                                      <p:cBhvr>
                                        <p:cTn id="9" dur="500" fill="hold">
                                          <p:stCondLst>
                                            <p:cond delay="0"/>
                                          </p:stCondLst>
                                        </p:cTn>
                                        <p:tgtEl>
                                          <p:spTgt spid="19"/>
                                        </p:tgtEl>
                                        <p:attrNameLst>
                                          <p:attrName>ppt_y</p:attrName>
                                        </p:attrNameLst>
                                      </p:cBhvr>
                                    </p:anim>
                                    <p:animRot by="21600000">
                                      <p:cBhvr>
                                        <p:cTn id="10" dur="500" fill="hold">
                                          <p:stCondLst>
                                            <p:cond delay="0"/>
                                          </p:stCondLst>
                                        </p:cTn>
                                        <p:tgtEl>
                                          <p:spTgt spid="19"/>
                                        </p:tgtEl>
                                        <p:attrNameLst>
                                          <p:attrName>r</p:attrName>
                                        </p:attrNameLst>
                                      </p:cBhvr>
                                    </p:animRot>
                                  </p:childTnLst>
                                </p:cTn>
                              </p:par>
                            </p:childTnLst>
                          </p:cTn>
                        </p:par>
                        <p:par>
                          <p:cTn id="11" fill="hold">
                            <p:stCondLst>
                              <p:cond delay="1050"/>
                            </p:stCondLst>
                            <p:childTnLst>
                              <p:par>
                                <p:cTn id="12" presetID="22" presetClass="entr" presetSubtype="1"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1550"/>
                            </p:stCondLst>
                            <p:childTnLst>
                              <p:par>
                                <p:cTn id="16" presetID="5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ppt_w*0.7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animEffect transition="in" filter="fade">
                                      <p:cBhvr>
                                        <p:cTn id="20" dur="500"/>
                                        <p:tgtEl>
                                          <p:spTgt spid="3"/>
                                        </p:tgtEl>
                                      </p:cBhvr>
                                    </p:animEffect>
                                  </p:childTnLst>
                                </p:cTn>
                              </p:par>
                            </p:childTnLst>
                          </p:cTn>
                        </p:par>
                        <p:par>
                          <p:cTn id="21" fill="hold">
                            <p:stCondLst>
                              <p:cond delay="2050"/>
                            </p:stCondLst>
                            <p:childTnLst>
                              <p:par>
                                <p:cTn id="22" presetID="55" presetClass="entr" presetSubtype="0" fill="hold" nodeType="afterEffect">
                                  <p:stCondLst>
                                    <p:cond delay="0"/>
                                  </p:stCondLst>
                                  <p:childTnLst>
                                    <p:set>
                                      <p:cBhvr>
                                        <p:cTn id="23" dur="1" fill="hold">
                                          <p:stCondLst>
                                            <p:cond delay="0"/>
                                          </p:stCondLst>
                                        </p:cTn>
                                        <p:tgtEl>
                                          <p:spTgt spid="17409"/>
                                        </p:tgtEl>
                                        <p:attrNameLst>
                                          <p:attrName>style.visibility</p:attrName>
                                        </p:attrNameLst>
                                      </p:cBhvr>
                                      <p:to>
                                        <p:strVal val="visible"/>
                                      </p:to>
                                    </p:set>
                                    <p:anim calcmode="lin" valueType="num">
                                      <p:cBhvr>
                                        <p:cTn id="24" dur="500" fill="hold"/>
                                        <p:tgtEl>
                                          <p:spTgt spid="17409"/>
                                        </p:tgtEl>
                                        <p:attrNameLst>
                                          <p:attrName>ppt_w</p:attrName>
                                        </p:attrNameLst>
                                      </p:cBhvr>
                                      <p:tavLst>
                                        <p:tav tm="0">
                                          <p:val>
                                            <p:strVal val="#ppt_w*0.70"/>
                                          </p:val>
                                        </p:tav>
                                        <p:tav tm="100000">
                                          <p:val>
                                            <p:strVal val="#ppt_w"/>
                                          </p:val>
                                        </p:tav>
                                      </p:tavLst>
                                    </p:anim>
                                    <p:anim calcmode="lin" valueType="num">
                                      <p:cBhvr>
                                        <p:cTn id="25" dur="500" fill="hold"/>
                                        <p:tgtEl>
                                          <p:spTgt spid="17409"/>
                                        </p:tgtEl>
                                        <p:attrNameLst>
                                          <p:attrName>ppt_h</p:attrName>
                                        </p:attrNameLst>
                                      </p:cBhvr>
                                      <p:tavLst>
                                        <p:tav tm="0">
                                          <p:val>
                                            <p:strVal val="#ppt_h"/>
                                          </p:val>
                                        </p:tav>
                                        <p:tav tm="100000">
                                          <p:val>
                                            <p:strVal val="#ppt_h"/>
                                          </p:val>
                                        </p:tav>
                                      </p:tavLst>
                                    </p:anim>
                                    <p:animEffect transition="in" filter="fade">
                                      <p:cBhvr>
                                        <p:cTn id="26" dur="500"/>
                                        <p:tgtEl>
                                          <p:spTgt spid="17409"/>
                                        </p:tgtEl>
                                      </p:cBhvr>
                                    </p:animEffect>
                                  </p:childTnLst>
                                </p:cTn>
                              </p:par>
                            </p:childTnLst>
                          </p:cTn>
                        </p:par>
                        <p:par>
                          <p:cTn id="27" fill="hold">
                            <p:stCondLst>
                              <p:cond delay="2550"/>
                            </p:stCondLst>
                            <p:childTnLst>
                              <p:par>
                                <p:cTn id="28" presetID="55" presetClass="entr" presetSubtype="0" fill="hold" nodeType="afterEffect">
                                  <p:stCondLst>
                                    <p:cond delay="0"/>
                                  </p:stCondLst>
                                  <p:childTnLst>
                                    <p:set>
                                      <p:cBhvr>
                                        <p:cTn id="29" dur="1" fill="hold">
                                          <p:stCondLst>
                                            <p:cond delay="0"/>
                                          </p:stCondLst>
                                        </p:cTn>
                                        <p:tgtEl>
                                          <p:spTgt spid="17412"/>
                                        </p:tgtEl>
                                        <p:attrNameLst>
                                          <p:attrName>style.visibility</p:attrName>
                                        </p:attrNameLst>
                                      </p:cBhvr>
                                      <p:to>
                                        <p:strVal val="visible"/>
                                      </p:to>
                                    </p:set>
                                    <p:anim calcmode="lin" valueType="num">
                                      <p:cBhvr>
                                        <p:cTn id="30" dur="500" fill="hold"/>
                                        <p:tgtEl>
                                          <p:spTgt spid="17412"/>
                                        </p:tgtEl>
                                        <p:attrNameLst>
                                          <p:attrName>ppt_w</p:attrName>
                                        </p:attrNameLst>
                                      </p:cBhvr>
                                      <p:tavLst>
                                        <p:tav tm="0">
                                          <p:val>
                                            <p:strVal val="#ppt_w*0.70"/>
                                          </p:val>
                                        </p:tav>
                                        <p:tav tm="100000">
                                          <p:val>
                                            <p:strVal val="#ppt_w"/>
                                          </p:val>
                                        </p:tav>
                                      </p:tavLst>
                                    </p:anim>
                                    <p:anim calcmode="lin" valueType="num">
                                      <p:cBhvr>
                                        <p:cTn id="31" dur="500" fill="hold"/>
                                        <p:tgtEl>
                                          <p:spTgt spid="17412"/>
                                        </p:tgtEl>
                                        <p:attrNameLst>
                                          <p:attrName>ppt_h</p:attrName>
                                        </p:attrNameLst>
                                      </p:cBhvr>
                                      <p:tavLst>
                                        <p:tav tm="0">
                                          <p:val>
                                            <p:strVal val="#ppt_h"/>
                                          </p:val>
                                        </p:tav>
                                        <p:tav tm="100000">
                                          <p:val>
                                            <p:strVal val="#ppt_h"/>
                                          </p:val>
                                        </p:tav>
                                      </p:tavLst>
                                    </p:anim>
                                    <p:animEffect transition="in" filter="fade">
                                      <p:cBhvr>
                                        <p:cTn id="32" dur="500"/>
                                        <p:tgtEl>
                                          <p:spTgt spid="17412"/>
                                        </p:tgtEl>
                                      </p:cBhvr>
                                    </p:animEffect>
                                  </p:childTnLst>
                                </p:cTn>
                              </p:par>
                            </p:childTnLst>
                          </p:cTn>
                        </p:par>
                        <p:par>
                          <p:cTn id="33" fill="hold">
                            <p:stCondLst>
                              <p:cond delay="3050"/>
                            </p:stCondLst>
                            <p:childTnLst>
                              <p:par>
                                <p:cTn id="34" presetID="55" presetClass="entr" presetSubtype="0" fill="hold" nodeType="afterEffect">
                                  <p:stCondLst>
                                    <p:cond delay="0"/>
                                  </p:stCondLst>
                                  <p:childTnLst>
                                    <p:set>
                                      <p:cBhvr>
                                        <p:cTn id="35" dur="1" fill="hold">
                                          <p:stCondLst>
                                            <p:cond delay="0"/>
                                          </p:stCondLst>
                                        </p:cTn>
                                        <p:tgtEl>
                                          <p:spTgt spid="17415"/>
                                        </p:tgtEl>
                                        <p:attrNameLst>
                                          <p:attrName>style.visibility</p:attrName>
                                        </p:attrNameLst>
                                      </p:cBhvr>
                                      <p:to>
                                        <p:strVal val="visible"/>
                                      </p:to>
                                    </p:set>
                                    <p:anim calcmode="lin" valueType="num">
                                      <p:cBhvr>
                                        <p:cTn id="36" dur="500" fill="hold"/>
                                        <p:tgtEl>
                                          <p:spTgt spid="17415"/>
                                        </p:tgtEl>
                                        <p:attrNameLst>
                                          <p:attrName>ppt_w</p:attrName>
                                        </p:attrNameLst>
                                      </p:cBhvr>
                                      <p:tavLst>
                                        <p:tav tm="0">
                                          <p:val>
                                            <p:strVal val="#ppt_w*0.70"/>
                                          </p:val>
                                        </p:tav>
                                        <p:tav tm="100000">
                                          <p:val>
                                            <p:strVal val="#ppt_w"/>
                                          </p:val>
                                        </p:tav>
                                      </p:tavLst>
                                    </p:anim>
                                    <p:anim calcmode="lin" valueType="num">
                                      <p:cBhvr>
                                        <p:cTn id="37" dur="500" fill="hold"/>
                                        <p:tgtEl>
                                          <p:spTgt spid="17415"/>
                                        </p:tgtEl>
                                        <p:attrNameLst>
                                          <p:attrName>ppt_h</p:attrName>
                                        </p:attrNameLst>
                                      </p:cBhvr>
                                      <p:tavLst>
                                        <p:tav tm="0">
                                          <p:val>
                                            <p:strVal val="#ppt_h"/>
                                          </p:val>
                                        </p:tav>
                                        <p:tav tm="100000">
                                          <p:val>
                                            <p:strVal val="#ppt_h"/>
                                          </p:val>
                                        </p:tav>
                                      </p:tavLst>
                                    </p:anim>
                                    <p:animEffect transition="in" filter="fade">
                                      <p:cBhvr>
                                        <p:cTn id="38" dur="500"/>
                                        <p:tgtEl>
                                          <p:spTgt spid="17415"/>
                                        </p:tgtEl>
                                      </p:cBhvr>
                                    </p:animEffect>
                                  </p:childTnLst>
                                </p:cTn>
                              </p:par>
                            </p:childTnLst>
                          </p:cTn>
                        </p:par>
                        <p:par>
                          <p:cTn id="39" fill="hold">
                            <p:stCondLst>
                              <p:cond delay="3550"/>
                            </p:stCondLst>
                            <p:childTnLst>
                              <p:par>
                                <p:cTn id="40" presetID="55" presetClass="entr" presetSubtype="0" fill="hold" nodeType="afterEffect">
                                  <p:stCondLst>
                                    <p:cond delay="0"/>
                                  </p:stCondLst>
                                  <p:childTnLst>
                                    <p:set>
                                      <p:cBhvr>
                                        <p:cTn id="41" dur="1" fill="hold">
                                          <p:stCondLst>
                                            <p:cond delay="0"/>
                                          </p:stCondLst>
                                        </p:cTn>
                                        <p:tgtEl>
                                          <p:spTgt spid="17417"/>
                                        </p:tgtEl>
                                        <p:attrNameLst>
                                          <p:attrName>style.visibility</p:attrName>
                                        </p:attrNameLst>
                                      </p:cBhvr>
                                      <p:to>
                                        <p:strVal val="visible"/>
                                      </p:to>
                                    </p:set>
                                    <p:anim calcmode="lin" valueType="num">
                                      <p:cBhvr>
                                        <p:cTn id="42" dur="500" fill="hold"/>
                                        <p:tgtEl>
                                          <p:spTgt spid="17417"/>
                                        </p:tgtEl>
                                        <p:attrNameLst>
                                          <p:attrName>ppt_w</p:attrName>
                                        </p:attrNameLst>
                                      </p:cBhvr>
                                      <p:tavLst>
                                        <p:tav tm="0">
                                          <p:val>
                                            <p:strVal val="#ppt_w*0.70"/>
                                          </p:val>
                                        </p:tav>
                                        <p:tav tm="100000">
                                          <p:val>
                                            <p:strVal val="#ppt_w"/>
                                          </p:val>
                                        </p:tav>
                                      </p:tavLst>
                                    </p:anim>
                                    <p:anim calcmode="lin" valueType="num">
                                      <p:cBhvr>
                                        <p:cTn id="43" dur="500" fill="hold"/>
                                        <p:tgtEl>
                                          <p:spTgt spid="17417"/>
                                        </p:tgtEl>
                                        <p:attrNameLst>
                                          <p:attrName>ppt_h</p:attrName>
                                        </p:attrNameLst>
                                      </p:cBhvr>
                                      <p:tavLst>
                                        <p:tav tm="0">
                                          <p:val>
                                            <p:strVal val="#ppt_h"/>
                                          </p:val>
                                        </p:tav>
                                        <p:tav tm="100000">
                                          <p:val>
                                            <p:strVal val="#ppt_h"/>
                                          </p:val>
                                        </p:tav>
                                      </p:tavLst>
                                    </p:anim>
                                    <p:animEffect transition="in" filter="fade">
                                      <p:cBhvr>
                                        <p:cTn id="44"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O.jpeg"/>
          <p:cNvPicPr>
            <a:picLocks noChangeAspect="1"/>
          </p:cNvPicPr>
          <p:nvPr/>
        </p:nvPicPr>
        <p:blipFill>
          <a:blip r:embed="rId3"/>
          <a:stretch>
            <a:fillRect/>
          </a:stretch>
        </p:blipFill>
        <p:spPr>
          <a:xfrm>
            <a:off x="304800" y="3429000"/>
            <a:ext cx="2895600" cy="1676400"/>
          </a:xfrm>
          <a:prstGeom prst="rect">
            <a:avLst/>
          </a:prstGeom>
        </p:spPr>
      </p:pic>
      <p:pic>
        <p:nvPicPr>
          <p:cNvPr id="22" name="Picture 21" descr="framefoto_gieterror_4.jpg"/>
          <p:cNvPicPr>
            <a:picLocks noChangeAspect="1"/>
          </p:cNvPicPr>
          <p:nvPr/>
        </p:nvPicPr>
        <p:blipFill>
          <a:blip r:embed="rId4"/>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90600"/>
            <a:ext cx="7696200" cy="4832092"/>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Dari </a:t>
            </a:r>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disimpulkan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mengenai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langkah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langkah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Misalkan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kemudian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diubah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bentuk</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Gantilah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Ubahlah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huruf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huruf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3. </a:t>
            </a:r>
            <a:r>
              <a:rPr lang="en-US" sz="1400" b="1" dirty="0" err="1" smtClean="0">
                <a:latin typeface="Times New Roman" pitchFamily="18" charset="0"/>
                <a:cs typeface="Times New Roman" pitchFamily="18" charset="0"/>
              </a:rPr>
              <a:t>Fungsi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Invers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Komposisi</a:t>
            </a:r>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Setelah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pembahasan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mengenai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lanjut</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perhatikan</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o f</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	   B	         C</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Dari diagram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samping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Sedangkan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i="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a:t>
            </a:r>
          </a:p>
        </p:txBody>
      </p:sp>
      <p:pic>
        <p:nvPicPr>
          <p:cNvPr id="4" name="Picture 3"/>
          <p:cNvPicPr/>
          <p:nvPr/>
        </p:nvPicPr>
        <p:blipFill>
          <a:blip r:embed="rId5"/>
          <a:srcRect/>
          <a:stretch>
            <a:fillRect/>
          </a:stretch>
        </p:blipFill>
        <p:spPr bwMode="auto">
          <a:xfrm>
            <a:off x="3581400" y="3247320"/>
            <a:ext cx="2895600" cy="1553280"/>
          </a:xfrm>
          <a:prstGeom prst="rect">
            <a:avLst/>
          </a:prstGeom>
          <a:noFill/>
          <a:ln w="9525">
            <a:noFill/>
            <a:miter lim="800000"/>
            <a:headEnd/>
            <a:tailEnd/>
          </a:ln>
        </p:spPr>
      </p:pic>
      <p:sp>
        <p:nvSpPr>
          <p:cNvPr id="1026" name="Text Box 2"/>
          <p:cNvSpPr txBox="1">
            <a:spLocks noChangeArrowheads="1"/>
          </p:cNvSpPr>
          <p:nvPr/>
        </p:nvSpPr>
        <p:spPr bwMode="auto">
          <a:xfrm>
            <a:off x="5470524" y="3429000"/>
            <a:ext cx="244475" cy="298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Times New Roman" pitchFamily="18" charset="0"/>
                <a:cs typeface="Arial" pitchFamily="34" charset="0"/>
              </a:rPr>
              <a:t>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4906962" y="4040187"/>
            <a:ext cx="198437" cy="2047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b</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3832224" y="4040187"/>
            <a:ext cx="160338" cy="2444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1" u="none" strike="noStrike" cap="none" normalizeH="0" baseline="0" dirty="0" smtClean="0">
                <a:ln>
                  <a:noFill/>
                </a:ln>
                <a:solidFill>
                  <a:schemeClr val="tx1"/>
                </a:solidFill>
                <a:effectLst/>
                <a:latin typeface="Times New Roman" pitchFamily="18" charset="0"/>
                <a:cs typeface="Arial" pitchFamily="34" charset="0"/>
              </a:rPr>
              <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6049962" y="4038600"/>
            <a:ext cx="198437" cy="2047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c</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4343399" y="3429000"/>
            <a:ext cx="222250" cy="298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smtClean="0">
                <a:ln>
                  <a:noFill/>
                </a:ln>
                <a:solidFill>
                  <a:schemeClr val="tx1"/>
                </a:solidFill>
                <a:effectLst/>
                <a:latin typeface="Times New Roman" pitchFamily="18"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ction Button: Forward or Next 13">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Action Button: Home 17">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250" autoRev="1" fill="hold">
                                          <p:stCondLst>
                                            <p:cond delay="0"/>
                                          </p:stCondLst>
                                        </p:cTn>
                                        <p:tgtEl>
                                          <p:spTgt spid="16"/>
                                        </p:tgtEl>
                                        <p:attrNameLst>
                                          <p:attrName>ppt_w</p:attrName>
                                        </p:attrNameLst>
                                      </p:cBhvr>
                                    </p:anim>
                                    <p:anim by="(#ppt_w*0.50)" calcmode="lin" valueType="num">
                                      <p:cBhvr>
                                        <p:cTn id="8" dur="250" decel="50000" autoRev="1" fill="hold">
                                          <p:stCondLst>
                                            <p:cond delay="0"/>
                                          </p:stCondLst>
                                        </p:cTn>
                                        <p:tgtEl>
                                          <p:spTgt spid="16"/>
                                        </p:tgtEl>
                                        <p:attrNameLst>
                                          <p:attrName>ppt_x</p:attrName>
                                        </p:attrNameLst>
                                      </p:cBhvr>
                                    </p:anim>
                                    <p:anim from="(-#ppt_h/2)" to="(#ppt_y)" calcmode="lin" valueType="num">
                                      <p:cBhvr>
                                        <p:cTn id="9" dur="500" fill="hold">
                                          <p:stCondLst>
                                            <p:cond delay="0"/>
                                          </p:stCondLst>
                                        </p:cTn>
                                        <p:tgtEl>
                                          <p:spTgt spid="16"/>
                                        </p:tgtEl>
                                        <p:attrNameLst>
                                          <p:attrName>ppt_y</p:attrName>
                                        </p:attrNameLst>
                                      </p:cBhvr>
                                    </p:anim>
                                    <p:animRot by="21600000">
                                      <p:cBhvr>
                                        <p:cTn id="10" dur="500" fill="hold">
                                          <p:stCondLst>
                                            <p:cond delay="0"/>
                                          </p:stCondLst>
                                        </p:cTn>
                                        <p:tgtEl>
                                          <p:spTgt spid="16"/>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50"/>
                            </p:stCondLst>
                            <p:childTnLst>
                              <p:par>
                                <p:cTn id="15" presetID="21"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8)">
                                      <p:cBhvr>
                                        <p:cTn id="17" dur="500"/>
                                        <p:tgtEl>
                                          <p:spTgt spid="3"/>
                                        </p:tgtEl>
                                      </p:cBhvr>
                                    </p:animEffect>
                                  </p:childTnLst>
                                </p:cTn>
                              </p:par>
                            </p:childTnLst>
                          </p:cTn>
                        </p:par>
                        <p:par>
                          <p:cTn id="18" fill="hold">
                            <p:stCondLst>
                              <p:cond delay="1550"/>
                            </p:stCondLst>
                            <p:childTnLst>
                              <p:par>
                                <p:cTn id="19" presetID="21"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8)">
                                      <p:cBhvr>
                                        <p:cTn id="21" dur="500"/>
                                        <p:tgtEl>
                                          <p:spTgt spid="4"/>
                                        </p:tgtEl>
                                      </p:cBhvr>
                                    </p:animEffect>
                                  </p:childTnLst>
                                </p:cTn>
                              </p:par>
                            </p:childTnLst>
                          </p:cTn>
                        </p:par>
                        <p:par>
                          <p:cTn id="22" fill="hold">
                            <p:stCondLst>
                              <p:cond delay="2050"/>
                            </p:stCondLst>
                            <p:childTnLst>
                              <p:par>
                                <p:cTn id="23" presetID="21" presetClass="entr" presetSubtype="8" fill="hold" grpId="0"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heel(8)">
                                      <p:cBhvr>
                                        <p:cTn id="25" dur="500"/>
                                        <p:tgtEl>
                                          <p:spTgt spid="1030"/>
                                        </p:tgtEl>
                                      </p:cBhvr>
                                    </p:animEffect>
                                  </p:childTnLst>
                                </p:cTn>
                              </p:par>
                            </p:childTnLst>
                          </p:cTn>
                        </p:par>
                        <p:par>
                          <p:cTn id="26" fill="hold">
                            <p:stCondLst>
                              <p:cond delay="2550"/>
                            </p:stCondLst>
                            <p:childTnLst>
                              <p:par>
                                <p:cTn id="27" presetID="21" presetClass="entr" presetSubtype="8" fill="hold" grpId="0"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8)">
                                      <p:cBhvr>
                                        <p:cTn id="29" dur="500"/>
                                        <p:tgtEl>
                                          <p:spTgt spid="1026"/>
                                        </p:tgtEl>
                                      </p:cBhvr>
                                    </p:animEffect>
                                  </p:childTnLst>
                                </p:cTn>
                              </p:par>
                            </p:childTnLst>
                          </p:cTn>
                        </p:par>
                        <p:par>
                          <p:cTn id="30" fill="hold">
                            <p:stCondLst>
                              <p:cond delay="3050"/>
                            </p:stCondLst>
                            <p:childTnLst>
                              <p:par>
                                <p:cTn id="31" presetID="21" presetClass="entr" presetSubtype="8" fill="hold" grpId="0" nodeType="after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wheel(8)">
                                      <p:cBhvr>
                                        <p:cTn id="33" dur="500"/>
                                        <p:tgtEl>
                                          <p:spTgt spid="1028"/>
                                        </p:tgtEl>
                                      </p:cBhvr>
                                    </p:animEffect>
                                  </p:childTnLst>
                                </p:cTn>
                              </p:par>
                            </p:childTnLst>
                          </p:cTn>
                        </p:par>
                        <p:par>
                          <p:cTn id="34" fill="hold">
                            <p:stCondLst>
                              <p:cond delay="3550"/>
                            </p:stCondLst>
                            <p:childTnLst>
                              <p:par>
                                <p:cTn id="35" presetID="21" presetClass="entr" presetSubtype="8" fill="hold" grpId="0" nodeType="after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wheel(8)">
                                      <p:cBhvr>
                                        <p:cTn id="37" dur="500"/>
                                        <p:tgtEl>
                                          <p:spTgt spid="1027"/>
                                        </p:tgtEl>
                                      </p:cBhvr>
                                    </p:animEffect>
                                  </p:childTnLst>
                                </p:cTn>
                              </p:par>
                            </p:childTnLst>
                          </p:cTn>
                        </p:par>
                        <p:par>
                          <p:cTn id="38" fill="hold">
                            <p:stCondLst>
                              <p:cond delay="4050"/>
                            </p:stCondLst>
                            <p:childTnLst>
                              <p:par>
                                <p:cTn id="39" presetID="21" presetClass="entr" presetSubtype="8"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wheel(8)">
                                      <p:cBhvr>
                                        <p:cTn id="41"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6" grpId="0" animBg="1"/>
      <p:bldP spid="1027" grpId="0" animBg="1"/>
      <p:bldP spid="1028" grpId="0" animBg="1"/>
      <p:bldP spid="1029" grpId="0" animBg="1"/>
      <p:bldP spid="1030"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framefoto_gieterror_4.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90600"/>
            <a:ext cx="7696200" cy="5262979"/>
          </a:xfrm>
          <a:prstGeom prst="rect">
            <a:avLst/>
          </a:prstGeom>
          <a:noFill/>
        </p:spPr>
        <p:txBody>
          <a:bodyPr wrap="square" rtlCol="0">
            <a:spAutoFit/>
          </a:bodyPr>
          <a:lstStyle/>
          <a:p>
            <a:pPr algn="just"/>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memetakan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seperti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r>
              <a:rPr lang="en-US" sz="1400" i="1" dirty="0" smtClean="0">
                <a:latin typeface="Times New Roman" pitchFamily="18" charset="0"/>
                <a:cs typeface="Times New Roman" pitchFamily="18" charset="0"/>
              </a:rPr>
              <a:t>	     </a:t>
            </a:r>
          </a:p>
          <a:p>
            <a:pPr algn="just"/>
            <a:r>
              <a:rPr lang="en-US" sz="1400" i="1" dirty="0" smtClean="0">
                <a:latin typeface="Times New Roman" pitchFamily="18" charset="0"/>
                <a:cs typeface="Times New Roman" pitchFamily="18" charset="0"/>
              </a:rPr>
              <a:t>	             (g o f)</a:t>
            </a:r>
            <a:r>
              <a:rPr lang="en-US" sz="1400" i="1" baseline="30000" dirty="0" smtClean="0">
                <a:latin typeface="Times New Roman" pitchFamily="18" charset="0"/>
                <a:cs typeface="Times New Roman" pitchFamily="18" charset="0"/>
              </a:rPr>
              <a:t>-1</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o </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a</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endParaRPr lang="en-US" sz="1400" dirty="0" smtClean="0">
              <a:latin typeface="Times New Roman" pitchFamily="18" charset="0"/>
              <a:cs typeface="Times New Roman" pitchFamily="18" charset="0"/>
            </a:endParaRPr>
          </a:p>
          <a:p>
            <a:pPr algn="just"/>
            <a:r>
              <a:rPr lang="en-US" sz="1400" i="1" dirty="0" smtClean="0">
                <a:latin typeface="Times New Roman" pitchFamily="18" charset="0"/>
                <a:cs typeface="Times New Roman" pitchFamily="18" charset="0"/>
              </a:rPr>
              <a:t>				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o</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sembarang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nilai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umum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 </a:t>
            </a:r>
          </a:p>
          <a:p>
            <a:pPr algn="just"/>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i="1"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f</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o </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endParaRPr lang="en-US" sz="1400" i="1" dirty="0" smtClean="0">
              <a:latin typeface="Times New Roman" pitchFamily="18" charset="0"/>
              <a:cs typeface="Times New Roman" pitchFamily="18" charset="0"/>
            </a:endParaRPr>
          </a:p>
          <a:p>
            <a:pPr algn="just"/>
            <a:r>
              <a:rPr lang="en-US" sz="1400" i="1" dirty="0" smtClean="0">
                <a:latin typeface="Times New Roman" pitchFamily="18" charset="0"/>
                <a:cs typeface="Times New Roman" pitchFamily="18" charset="0"/>
              </a:rPr>
              <a:t>	   f </a:t>
            </a:r>
            <a:r>
              <a:rPr lang="en-US" sz="1400" i="1" baseline="30000" dirty="0" smtClean="0">
                <a:latin typeface="Times New Roman" pitchFamily="18" charset="0"/>
                <a:cs typeface="Times New Roman" pitchFamily="18" charset="0"/>
              </a:rPr>
              <a:t>-1	          </a:t>
            </a:r>
            <a:r>
              <a:rPr lang="en-US" sz="1400" i="1" dirty="0" smtClean="0">
                <a:latin typeface="Times New Roman" pitchFamily="18" charset="0"/>
                <a:cs typeface="Times New Roman" pitchFamily="18" charset="0"/>
              </a:rPr>
              <a:t>g</a:t>
            </a:r>
            <a:r>
              <a:rPr lang="en-US" sz="1400" i="1" baseline="30000" dirty="0" smtClean="0">
                <a:latin typeface="Times New Roman" pitchFamily="18" charset="0"/>
                <a:cs typeface="Times New Roman" pitchFamily="18" charset="0"/>
              </a:rPr>
              <a:t>-1</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Contoh</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3</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+ 4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6 – 2</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Jawab</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1)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2)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y</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(3</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+ 4)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2 – 6</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6 – 2 (3</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+ 4)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6</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2 – </a:t>
            </a:r>
            <a:r>
              <a:rPr lang="en-US" sz="1400" i="1" dirty="0" smtClean="0">
                <a:latin typeface="Times New Roman" pitchFamily="18" charset="0"/>
                <a:cs typeface="Times New Roman" pitchFamily="18" charset="0"/>
              </a:rPr>
              <a:t>y</a:t>
            </a:r>
            <a:endParaRPr lang="id-ID" sz="1400" i="1"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6 – 6</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4</a:t>
            </a:r>
            <a:r>
              <a:rPr lang="id-ID"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p>
          <a:p>
            <a:pPr algn="just"/>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2 – 6</a:t>
            </a:r>
            <a:r>
              <a:rPr lang="en-US" sz="1400" i="1" dirty="0" smtClean="0">
                <a:latin typeface="Times New Roman" pitchFamily="18" charset="0"/>
                <a:cs typeface="Times New Roman" pitchFamily="18" charset="0"/>
              </a:rPr>
              <a:t>x				</a:t>
            </a:r>
          </a:p>
          <a:p>
            <a:pPr algn="just"/>
            <a:r>
              <a:rPr lang="en-US" sz="1400" i="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p>
        </p:txBody>
      </p:sp>
      <p:pic>
        <p:nvPicPr>
          <p:cNvPr id="4" name="Picture 3"/>
          <p:cNvPicPr/>
          <p:nvPr/>
        </p:nvPicPr>
        <p:blipFill>
          <a:blip r:embed="rId4"/>
          <a:srcRect/>
          <a:stretch>
            <a:fillRect/>
          </a:stretch>
        </p:blipFill>
        <p:spPr bwMode="auto">
          <a:xfrm>
            <a:off x="545363" y="1676400"/>
            <a:ext cx="2807437" cy="1676400"/>
          </a:xfrm>
          <a:prstGeom prst="rect">
            <a:avLst/>
          </a:prstGeom>
          <a:noFill/>
          <a:ln w="9525">
            <a:solidFill>
              <a:schemeClr val="bg1"/>
            </a:solidFill>
            <a:miter lim="800000"/>
            <a:headEnd/>
            <a:tailEnd/>
          </a:ln>
        </p:spPr>
      </p:pic>
      <p:sp>
        <p:nvSpPr>
          <p:cNvPr id="5" name="TextBox 4"/>
          <p:cNvSpPr txBox="1"/>
          <p:nvPr/>
        </p:nvSpPr>
        <p:spPr>
          <a:xfrm>
            <a:off x="762000" y="2511623"/>
            <a:ext cx="2286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a</a:t>
            </a:r>
            <a:endParaRPr lang="en-US" sz="1400" dirty="0">
              <a:latin typeface="Times New Roman" pitchFamily="18" charset="0"/>
              <a:cs typeface="Times New Roman" pitchFamily="18" charset="0"/>
            </a:endParaRPr>
          </a:p>
        </p:txBody>
      </p:sp>
      <p:sp>
        <p:nvSpPr>
          <p:cNvPr id="6" name="TextBox 5"/>
          <p:cNvSpPr txBox="1"/>
          <p:nvPr/>
        </p:nvSpPr>
        <p:spPr>
          <a:xfrm>
            <a:off x="2895600" y="2511623"/>
            <a:ext cx="2286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c</a:t>
            </a:r>
            <a:endParaRPr lang="en-US" sz="1400" dirty="0">
              <a:latin typeface="Times New Roman" pitchFamily="18" charset="0"/>
              <a:cs typeface="Times New Roman" pitchFamily="18" charset="0"/>
            </a:endParaRPr>
          </a:p>
        </p:txBody>
      </p:sp>
      <p:sp>
        <p:nvSpPr>
          <p:cNvPr id="7" name="TextBox 6"/>
          <p:cNvSpPr txBox="1"/>
          <p:nvPr/>
        </p:nvSpPr>
        <p:spPr>
          <a:xfrm>
            <a:off x="1828800" y="2511623"/>
            <a:ext cx="228600" cy="307777"/>
          </a:xfrm>
          <a:prstGeom prst="rect">
            <a:avLst/>
          </a:prstGeom>
          <a:noFill/>
          <a:ln>
            <a:noFill/>
          </a:ln>
        </p:spPr>
        <p:txBody>
          <a:bodyPr wrap="square" rtlCol="0">
            <a:spAutoFit/>
          </a:bodyPr>
          <a:lstStyle/>
          <a:p>
            <a:r>
              <a:rPr lang="en-US" sz="1400" dirty="0" smtClean="0">
                <a:latin typeface="Times New Roman" pitchFamily="18" charset="0"/>
                <a:cs typeface="Times New Roman" pitchFamily="18" charset="0"/>
              </a:rPr>
              <a:t>b</a:t>
            </a:r>
            <a:endParaRPr lang="en-US" sz="1400" dirty="0">
              <a:latin typeface="Times New Roman" pitchFamily="18" charset="0"/>
              <a:cs typeface="Times New Roman" pitchFamily="18"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953000" y="5486400"/>
            <a:ext cx="352425" cy="371475"/>
          </a:xfrm>
          <a:prstGeom prst="rect">
            <a:avLst/>
          </a:prstGeom>
          <a:noFill/>
        </p:spPr>
      </p:pic>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5361"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981575" y="5867400"/>
            <a:ext cx="352425" cy="371475"/>
          </a:xfrm>
          <a:prstGeom prst="rect">
            <a:avLst/>
          </a:prstGeom>
          <a:noFill/>
        </p:spPr>
      </p:pic>
      <p:sp>
        <p:nvSpPr>
          <p:cNvPr id="16" name="Action Button: Forward or Next 15">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Action Button: Home 19">
            <a:hlinkClick r:id="rId7"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250" autoRev="1" fill="hold">
                                          <p:stCondLst>
                                            <p:cond delay="0"/>
                                          </p:stCondLst>
                                        </p:cTn>
                                        <p:tgtEl>
                                          <p:spTgt spid="18"/>
                                        </p:tgtEl>
                                        <p:attrNameLst>
                                          <p:attrName>ppt_w</p:attrName>
                                        </p:attrNameLst>
                                      </p:cBhvr>
                                    </p:anim>
                                    <p:anim by="(#ppt_w*0.50)" calcmode="lin" valueType="num">
                                      <p:cBhvr>
                                        <p:cTn id="8" dur="250" decel="50000" autoRev="1" fill="hold">
                                          <p:stCondLst>
                                            <p:cond delay="0"/>
                                          </p:stCondLst>
                                        </p:cTn>
                                        <p:tgtEl>
                                          <p:spTgt spid="18"/>
                                        </p:tgtEl>
                                        <p:attrNameLst>
                                          <p:attrName>ppt_x</p:attrName>
                                        </p:attrNameLst>
                                      </p:cBhvr>
                                    </p:anim>
                                    <p:anim from="(-#ppt_h/2)" to="(#ppt_y)" calcmode="lin" valueType="num">
                                      <p:cBhvr>
                                        <p:cTn id="9" dur="500" fill="hold">
                                          <p:stCondLst>
                                            <p:cond delay="0"/>
                                          </p:stCondLst>
                                        </p:cTn>
                                        <p:tgtEl>
                                          <p:spTgt spid="18"/>
                                        </p:tgtEl>
                                        <p:attrNameLst>
                                          <p:attrName>ppt_y</p:attrName>
                                        </p:attrNameLst>
                                      </p:cBhvr>
                                    </p:anim>
                                    <p:animRot by="21600000">
                                      <p:cBhvr>
                                        <p:cTn id="10" dur="500" fill="hold">
                                          <p:stCondLst>
                                            <p:cond delay="0"/>
                                          </p:stCondLst>
                                        </p:cTn>
                                        <p:tgtEl>
                                          <p:spTgt spid="18"/>
                                        </p:tgtEl>
                                        <p:attrNameLst>
                                          <p:attrName>r</p:attrName>
                                        </p:attrNameLst>
                                      </p:cBhvr>
                                    </p:animRot>
                                  </p:childTnLst>
                                </p:cTn>
                              </p:par>
                            </p:childTnLst>
                          </p:cTn>
                        </p:par>
                        <p:par>
                          <p:cTn id="11" fill="hold">
                            <p:stCondLst>
                              <p:cond delay="1050"/>
                            </p:stCondLst>
                            <p:childTnLst>
                              <p:par>
                                <p:cTn id="12" presetID="43"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
                                        <p:tgtEl>
                                          <p:spTgt spid="3"/>
                                        </p:tgtEl>
                                      </p:cBhvr>
                                    </p:animEffect>
                                    <p:anim calcmode="lin" valueType="num">
                                      <p:cBhvr>
                                        <p:cTn id="15" dur="200" fill="hold"/>
                                        <p:tgtEl>
                                          <p:spTgt spid="3"/>
                                        </p:tgtEl>
                                        <p:attrNameLst>
                                          <p:attrName>ppt_x</p:attrName>
                                        </p:attrNameLst>
                                      </p:cBhvr>
                                      <p:tavLst>
                                        <p:tav tm="0">
                                          <p:val>
                                            <p:strVal val="#ppt_x"/>
                                          </p:val>
                                        </p:tav>
                                        <p:tav tm="100000">
                                          <p:val>
                                            <p:strVal val="#ppt_x"/>
                                          </p:val>
                                        </p:tav>
                                      </p:tavLst>
                                    </p:anim>
                                    <p:anim calcmode="lin" valueType="num">
                                      <p:cBhvr>
                                        <p:cTn id="16" dur="200" fill="hold"/>
                                        <p:tgtEl>
                                          <p:spTgt spid="3"/>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550"/>
                            </p:stCondLst>
                            <p:childTnLst>
                              <p:par>
                                <p:cTn id="20" presetID="43"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
                                        <p:tgtEl>
                                          <p:spTgt spid="4"/>
                                        </p:tgtEl>
                                      </p:cBhvr>
                                    </p:animEffect>
                                    <p:anim calcmode="lin" valueType="num">
                                      <p:cBhvr>
                                        <p:cTn id="23" dur="200" fill="hold"/>
                                        <p:tgtEl>
                                          <p:spTgt spid="4"/>
                                        </p:tgtEl>
                                        <p:attrNameLst>
                                          <p:attrName>ppt_x</p:attrName>
                                        </p:attrNameLst>
                                      </p:cBhvr>
                                      <p:tavLst>
                                        <p:tav tm="0">
                                          <p:val>
                                            <p:strVal val="#ppt_x"/>
                                          </p:val>
                                        </p:tav>
                                        <p:tav tm="100000">
                                          <p:val>
                                            <p:strVal val="#ppt_x"/>
                                          </p:val>
                                        </p:tav>
                                      </p:tavLst>
                                    </p:anim>
                                    <p:anim calcmode="lin" valueType="num">
                                      <p:cBhvr>
                                        <p:cTn id="24" dur="200" fill="hold"/>
                                        <p:tgtEl>
                                          <p:spTgt spid="4"/>
                                        </p:tgtEl>
                                        <p:attrNameLst>
                                          <p:attrName>ppt_y</p:attrName>
                                        </p:attrNameLst>
                                      </p:cBhvr>
                                      <p:tavLst>
                                        <p:tav tm="0">
                                          <p:val>
                                            <p:strVal val="#ppt_y+0.31"/>
                                          </p:val>
                                        </p:tav>
                                        <p:tav tm="100000">
                                          <p:val>
                                            <p:strVal val="#ppt_y+0.31"/>
                                          </p:val>
                                        </p:tav>
                                      </p:tavLst>
                                    </p:anim>
                                    <p:anim calcmode="lin" valueType="num">
                                      <p:cBhvr>
                                        <p:cTn id="25"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2050"/>
                            </p:stCondLst>
                            <p:childTnLst>
                              <p:par>
                                <p:cTn id="28" presetID="4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
                                        <p:tgtEl>
                                          <p:spTgt spid="5"/>
                                        </p:tgtEl>
                                      </p:cBhvr>
                                    </p:animEffect>
                                    <p:anim calcmode="lin" valueType="num">
                                      <p:cBhvr>
                                        <p:cTn id="31" dur="200" fill="hold"/>
                                        <p:tgtEl>
                                          <p:spTgt spid="5"/>
                                        </p:tgtEl>
                                        <p:attrNameLst>
                                          <p:attrName>ppt_x</p:attrName>
                                        </p:attrNameLst>
                                      </p:cBhvr>
                                      <p:tavLst>
                                        <p:tav tm="0">
                                          <p:val>
                                            <p:strVal val="#ppt_x"/>
                                          </p:val>
                                        </p:tav>
                                        <p:tav tm="100000">
                                          <p:val>
                                            <p:strVal val="#ppt_x"/>
                                          </p:val>
                                        </p:tav>
                                      </p:tavLst>
                                    </p:anim>
                                    <p:anim calcmode="lin" valueType="num">
                                      <p:cBhvr>
                                        <p:cTn id="32" dur="200" fill="hold"/>
                                        <p:tgtEl>
                                          <p:spTgt spid="5"/>
                                        </p:tgtEl>
                                        <p:attrNameLst>
                                          <p:attrName>ppt_y</p:attrName>
                                        </p:attrNameLst>
                                      </p:cBhvr>
                                      <p:tavLst>
                                        <p:tav tm="0">
                                          <p:val>
                                            <p:strVal val="#ppt_y+0.31"/>
                                          </p:val>
                                        </p:tav>
                                        <p:tav tm="100000">
                                          <p:val>
                                            <p:strVal val="#ppt_y+0.31"/>
                                          </p:val>
                                        </p:tav>
                                      </p:tavLst>
                                    </p:anim>
                                    <p:anim calcmode="lin" valueType="num">
                                      <p:cBhvr>
                                        <p:cTn id="33" dur="300" decel="50000" fill="hold">
                                          <p:stCondLst>
                                            <p:cond delay="2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300" decel="50000" fill="hold">
                                          <p:stCondLst>
                                            <p:cond delay="2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2550"/>
                            </p:stCondLst>
                            <p:childTnLst>
                              <p:par>
                                <p:cTn id="36" presetID="43"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
                                        <p:tgtEl>
                                          <p:spTgt spid="6"/>
                                        </p:tgtEl>
                                      </p:cBhvr>
                                    </p:animEffect>
                                    <p:anim calcmode="lin" valueType="num">
                                      <p:cBhvr>
                                        <p:cTn id="39" dur="200" fill="hold"/>
                                        <p:tgtEl>
                                          <p:spTgt spid="6"/>
                                        </p:tgtEl>
                                        <p:attrNameLst>
                                          <p:attrName>ppt_x</p:attrName>
                                        </p:attrNameLst>
                                      </p:cBhvr>
                                      <p:tavLst>
                                        <p:tav tm="0">
                                          <p:val>
                                            <p:strVal val="#ppt_x"/>
                                          </p:val>
                                        </p:tav>
                                        <p:tav tm="100000">
                                          <p:val>
                                            <p:strVal val="#ppt_x"/>
                                          </p:val>
                                        </p:tav>
                                      </p:tavLst>
                                    </p:anim>
                                    <p:anim calcmode="lin" valueType="num">
                                      <p:cBhvr>
                                        <p:cTn id="40" dur="200" fill="hold"/>
                                        <p:tgtEl>
                                          <p:spTgt spid="6"/>
                                        </p:tgtEl>
                                        <p:attrNameLst>
                                          <p:attrName>ppt_y</p:attrName>
                                        </p:attrNameLst>
                                      </p:cBhvr>
                                      <p:tavLst>
                                        <p:tav tm="0">
                                          <p:val>
                                            <p:strVal val="#ppt_y+0.31"/>
                                          </p:val>
                                        </p:tav>
                                        <p:tav tm="100000">
                                          <p:val>
                                            <p:strVal val="#ppt_y+0.31"/>
                                          </p:val>
                                        </p:tav>
                                      </p:tavLst>
                                    </p:anim>
                                    <p:anim calcmode="lin" valueType="num">
                                      <p:cBhvr>
                                        <p:cTn id="41"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3" fill="hold">
                            <p:stCondLst>
                              <p:cond delay="3050"/>
                            </p:stCondLst>
                            <p:childTnLst>
                              <p:par>
                                <p:cTn id="44" presetID="43"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
                                        <p:tgtEl>
                                          <p:spTgt spid="7"/>
                                        </p:tgtEl>
                                      </p:cBhvr>
                                    </p:animEffect>
                                    <p:anim calcmode="lin" valueType="num">
                                      <p:cBhvr>
                                        <p:cTn id="47" dur="200" fill="hold"/>
                                        <p:tgtEl>
                                          <p:spTgt spid="7"/>
                                        </p:tgtEl>
                                        <p:attrNameLst>
                                          <p:attrName>ppt_x</p:attrName>
                                        </p:attrNameLst>
                                      </p:cBhvr>
                                      <p:tavLst>
                                        <p:tav tm="0">
                                          <p:val>
                                            <p:strVal val="#ppt_x"/>
                                          </p:val>
                                        </p:tav>
                                        <p:tav tm="100000">
                                          <p:val>
                                            <p:strVal val="#ppt_x"/>
                                          </p:val>
                                        </p:tav>
                                      </p:tavLst>
                                    </p:anim>
                                    <p:anim calcmode="lin" valueType="num">
                                      <p:cBhvr>
                                        <p:cTn id="48" dur="200" fill="hold"/>
                                        <p:tgtEl>
                                          <p:spTgt spid="7"/>
                                        </p:tgtEl>
                                        <p:attrNameLst>
                                          <p:attrName>ppt_y</p:attrName>
                                        </p:attrNameLst>
                                      </p:cBhvr>
                                      <p:tavLst>
                                        <p:tav tm="0">
                                          <p:val>
                                            <p:strVal val="#ppt_y+0.31"/>
                                          </p:val>
                                        </p:tav>
                                        <p:tav tm="100000">
                                          <p:val>
                                            <p:strVal val="#ppt_y+0.31"/>
                                          </p:val>
                                        </p:tav>
                                      </p:tavLst>
                                    </p:anim>
                                    <p:anim calcmode="lin" valueType="num">
                                      <p:cBhvr>
                                        <p:cTn id="49"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1" fill="hold">
                            <p:stCondLst>
                              <p:cond delay="3550"/>
                            </p:stCondLst>
                            <p:childTnLst>
                              <p:par>
                                <p:cTn id="52" presetID="43" presetClass="entr" presetSubtype="0" fill="hold" nodeType="afterEffect">
                                  <p:stCondLst>
                                    <p:cond delay="0"/>
                                  </p:stCondLst>
                                  <p:childTnLst>
                                    <p:set>
                                      <p:cBhvr>
                                        <p:cTn id="53" dur="1" fill="hold">
                                          <p:stCondLst>
                                            <p:cond delay="0"/>
                                          </p:stCondLst>
                                        </p:cTn>
                                        <p:tgtEl>
                                          <p:spTgt spid="3075"/>
                                        </p:tgtEl>
                                        <p:attrNameLst>
                                          <p:attrName>style.visibility</p:attrName>
                                        </p:attrNameLst>
                                      </p:cBhvr>
                                      <p:to>
                                        <p:strVal val="visible"/>
                                      </p:to>
                                    </p:set>
                                    <p:animEffect transition="in" filter="fade">
                                      <p:cBhvr>
                                        <p:cTn id="54" dur="50"/>
                                        <p:tgtEl>
                                          <p:spTgt spid="3075"/>
                                        </p:tgtEl>
                                      </p:cBhvr>
                                    </p:animEffect>
                                    <p:anim calcmode="lin" valueType="num">
                                      <p:cBhvr>
                                        <p:cTn id="55" dur="200" fill="hold"/>
                                        <p:tgtEl>
                                          <p:spTgt spid="3075"/>
                                        </p:tgtEl>
                                        <p:attrNameLst>
                                          <p:attrName>ppt_x</p:attrName>
                                        </p:attrNameLst>
                                      </p:cBhvr>
                                      <p:tavLst>
                                        <p:tav tm="0">
                                          <p:val>
                                            <p:strVal val="#ppt_x"/>
                                          </p:val>
                                        </p:tav>
                                        <p:tav tm="100000">
                                          <p:val>
                                            <p:strVal val="#ppt_x"/>
                                          </p:val>
                                        </p:tav>
                                      </p:tavLst>
                                    </p:anim>
                                    <p:anim calcmode="lin" valueType="num">
                                      <p:cBhvr>
                                        <p:cTn id="56" dur="200" fill="hold"/>
                                        <p:tgtEl>
                                          <p:spTgt spid="3075"/>
                                        </p:tgtEl>
                                        <p:attrNameLst>
                                          <p:attrName>ppt_y</p:attrName>
                                        </p:attrNameLst>
                                      </p:cBhvr>
                                      <p:tavLst>
                                        <p:tav tm="0">
                                          <p:val>
                                            <p:strVal val="#ppt_y+0.31"/>
                                          </p:val>
                                        </p:tav>
                                        <p:tav tm="100000">
                                          <p:val>
                                            <p:strVal val="#ppt_y+0.31"/>
                                          </p:val>
                                        </p:tav>
                                      </p:tavLst>
                                    </p:anim>
                                    <p:anim calcmode="lin" valueType="num">
                                      <p:cBhvr>
                                        <p:cTn id="57" dur="300" decel="50000" fill="hold">
                                          <p:stCondLst>
                                            <p:cond delay="200"/>
                                          </p:stCondLst>
                                        </p:cTn>
                                        <p:tgtEl>
                                          <p:spTgt spid="30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300" decel="50000" fill="hold">
                                          <p:stCondLst>
                                            <p:cond delay="200"/>
                                          </p:stCondLst>
                                        </p:cTn>
                                        <p:tgtEl>
                                          <p:spTgt spid="30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9" fill="hold">
                            <p:stCondLst>
                              <p:cond delay="4050"/>
                            </p:stCondLst>
                            <p:childTnLst>
                              <p:par>
                                <p:cTn id="60" presetID="43" presetClass="entr" presetSubtype="0" fill="hold" nodeType="afterEffect">
                                  <p:stCondLst>
                                    <p:cond delay="0"/>
                                  </p:stCondLst>
                                  <p:childTnLst>
                                    <p:set>
                                      <p:cBhvr>
                                        <p:cTn id="61" dur="1" fill="hold">
                                          <p:stCondLst>
                                            <p:cond delay="0"/>
                                          </p:stCondLst>
                                        </p:cTn>
                                        <p:tgtEl>
                                          <p:spTgt spid="15361"/>
                                        </p:tgtEl>
                                        <p:attrNameLst>
                                          <p:attrName>style.visibility</p:attrName>
                                        </p:attrNameLst>
                                      </p:cBhvr>
                                      <p:to>
                                        <p:strVal val="visible"/>
                                      </p:to>
                                    </p:set>
                                    <p:animEffect transition="in" filter="fade">
                                      <p:cBhvr>
                                        <p:cTn id="62" dur="50"/>
                                        <p:tgtEl>
                                          <p:spTgt spid="15361"/>
                                        </p:tgtEl>
                                      </p:cBhvr>
                                    </p:animEffect>
                                    <p:anim calcmode="lin" valueType="num">
                                      <p:cBhvr>
                                        <p:cTn id="63" dur="200" fill="hold"/>
                                        <p:tgtEl>
                                          <p:spTgt spid="15361"/>
                                        </p:tgtEl>
                                        <p:attrNameLst>
                                          <p:attrName>ppt_x</p:attrName>
                                        </p:attrNameLst>
                                      </p:cBhvr>
                                      <p:tavLst>
                                        <p:tav tm="0">
                                          <p:val>
                                            <p:strVal val="#ppt_x"/>
                                          </p:val>
                                        </p:tav>
                                        <p:tav tm="100000">
                                          <p:val>
                                            <p:strVal val="#ppt_x"/>
                                          </p:val>
                                        </p:tav>
                                      </p:tavLst>
                                    </p:anim>
                                    <p:anim calcmode="lin" valueType="num">
                                      <p:cBhvr>
                                        <p:cTn id="64" dur="200" fill="hold"/>
                                        <p:tgtEl>
                                          <p:spTgt spid="15361"/>
                                        </p:tgtEl>
                                        <p:attrNameLst>
                                          <p:attrName>ppt_y</p:attrName>
                                        </p:attrNameLst>
                                      </p:cBhvr>
                                      <p:tavLst>
                                        <p:tav tm="0">
                                          <p:val>
                                            <p:strVal val="#ppt_y+0.31"/>
                                          </p:val>
                                        </p:tav>
                                        <p:tav tm="100000">
                                          <p:val>
                                            <p:strVal val="#ppt_y+0.31"/>
                                          </p:val>
                                        </p:tav>
                                      </p:tavLst>
                                    </p:anim>
                                    <p:anim calcmode="lin" valueType="num">
                                      <p:cBhvr>
                                        <p:cTn id="65" dur="300" decel="50000" fill="hold">
                                          <p:stCondLst>
                                            <p:cond delay="200"/>
                                          </p:stCondLst>
                                        </p:cTn>
                                        <p:tgtEl>
                                          <p:spTgt spid="153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300" decel="50000" fill="hold">
                                          <p:stCondLst>
                                            <p:cond delay="200"/>
                                          </p:stCondLst>
                                        </p:cTn>
                                        <p:tgtEl>
                                          <p:spTgt spid="153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jpeg"/>
          <p:cNvPicPr>
            <a:picLocks noChangeAspect="1"/>
          </p:cNvPicPr>
          <p:nvPr/>
        </p:nvPicPr>
        <p:blipFill>
          <a:blip r:embed="rId3"/>
          <a:stretch>
            <a:fillRect/>
          </a:stretch>
        </p:blipFill>
        <p:spPr>
          <a:xfrm rot="5400000">
            <a:off x="4310062" y="3005138"/>
            <a:ext cx="5105401" cy="2143125"/>
          </a:xfrm>
          <a:prstGeom prst="rect">
            <a:avLst/>
          </a:prstGeom>
        </p:spPr>
      </p:pic>
      <p:pic>
        <p:nvPicPr>
          <p:cNvPr id="19" name="Picture 18" descr="framefoto_gieterror_4.jpg"/>
          <p:cNvPicPr>
            <a:picLocks noChangeAspect="1"/>
          </p:cNvPicPr>
          <p:nvPr/>
        </p:nvPicPr>
        <p:blipFill>
          <a:blip r:embed="rId4"/>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79944"/>
            <a:ext cx="7696200" cy="2893100"/>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2</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1.</a:t>
            </a:r>
          </a:p>
          <a:p>
            <a:pPr algn="just"/>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fog</a:t>
            </a:r>
            <a:r>
              <a:rPr lang="en-US" sz="14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r>
              <a:rPr lang="en-US" sz="1400" dirty="0" err="1" smtClean="0">
                <a:latin typeface="Times New Roman" pitchFamily="18" charset="0"/>
                <a:cs typeface="Times New Roman" pitchFamily="18" charset="0"/>
              </a:rPr>
              <a:t>Jawab</a:t>
            </a:r>
            <a:r>
              <a:rPr lang="en-US" sz="1400" dirty="0" smtClean="0">
                <a:latin typeface="Times New Roman" pitchFamily="18" charset="0"/>
                <a:cs typeface="Times New Roman" pitchFamily="18" charset="0"/>
              </a:rPr>
              <a:t>:</a:t>
            </a:r>
          </a:p>
          <a:p>
            <a:pPr algn="just"/>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+ 3		→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 – 3</a:t>
            </a:r>
          </a:p>
          <a:p>
            <a:pPr algn="just"/>
            <a:endParaRPr lang="en-US" sz="1400" dirty="0" smtClean="0">
              <a:latin typeface="Times New Roman" pitchFamily="18" charset="0"/>
              <a:cs typeface="Times New Roman" pitchFamily="18" charset="0"/>
            </a:endParaRPr>
          </a:p>
          <a:p>
            <a:pPr algn="just"/>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2</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1	→	</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fog</a:t>
            </a:r>
            <a:r>
              <a:rPr lang="en-US" sz="1400" dirty="0" smtClean="0">
                <a:latin typeface="Times New Roman" pitchFamily="18" charset="0"/>
                <a:cs typeface="Times New Roman" pitchFamily="18" charset="0"/>
              </a:rPr>
              <a:t>)</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o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 – 3)</a:t>
            </a:r>
            <a:endParaRPr lang="id-ID" sz="1400" i="1" dirty="0" smtClean="0">
              <a:latin typeface="Times New Roman" pitchFamily="18" charset="0"/>
              <a:cs typeface="Times New Roman" pitchFamily="18" charset="0"/>
            </a:endParaRPr>
          </a:p>
          <a:p>
            <a:pPr algn="just"/>
            <a:r>
              <a:rPr lang="id-ID" sz="1400" i="1" dirty="0" smtClean="0">
                <a:latin typeface="Times New Roman" pitchFamily="18" charset="0"/>
                <a:cs typeface="Times New Roman" pitchFamily="18" charset="0"/>
              </a:rPr>
              <a:t>	</a:t>
            </a:r>
          </a:p>
          <a:p>
            <a:pPr algn="just"/>
            <a:r>
              <a:rPr lang="id-ID"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	</a:t>
            </a:r>
          </a:p>
          <a:p>
            <a:pPr algn="just"/>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433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86175" y="2066925"/>
            <a:ext cx="352425" cy="371475"/>
          </a:xfrm>
          <a:prstGeom prst="rect">
            <a:avLst/>
          </a:prstGeom>
          <a:noFill/>
        </p:spPr>
      </p:pic>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4339"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71600" y="3057525"/>
            <a:ext cx="619125" cy="371475"/>
          </a:xfrm>
          <a:prstGeom prst="rect">
            <a:avLst/>
          </a:prstGeom>
          <a:noFill/>
        </p:spPr>
      </p:pic>
      <p:sp>
        <p:nvSpPr>
          <p:cNvPr id="143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14341"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371600" y="3514725"/>
            <a:ext cx="457200" cy="371475"/>
          </a:xfrm>
          <a:prstGeom prst="rect">
            <a:avLst/>
          </a:prstGeom>
          <a:noFill/>
        </p:spPr>
      </p:pic>
      <p:sp>
        <p:nvSpPr>
          <p:cNvPr id="13" name="Action Button: Back or Previous 12">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Action Button: Home 17">
            <a:hlinkClick r:id="rId8"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n-US" sz="2400" dirty="0" err="1" smtClean="0">
                <a:solidFill>
                  <a:schemeClr val="tx1"/>
                </a:solidFill>
                <a:latin typeface="Britannic Bold" pitchFamily="34" charset="0"/>
              </a:rPr>
              <a:t>Invers</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15" name="Picture 14" descr="gfyuy.jpeg"/>
          <p:cNvPicPr>
            <a:picLocks noChangeAspect="1"/>
          </p:cNvPicPr>
          <p:nvPr/>
        </p:nvPicPr>
        <p:blipFill>
          <a:blip r:embed="rId9"/>
          <a:stretch>
            <a:fillRect/>
          </a:stretch>
        </p:blipFill>
        <p:spPr>
          <a:xfrm>
            <a:off x="0" y="4267199"/>
            <a:ext cx="5105400" cy="2590801"/>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105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550"/>
                            </p:stCondLst>
                            <p:childTnLst>
                              <p:par>
                                <p:cTn id="16" presetID="29"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2"/>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0" dur="500"/>
                                        <p:tgtEl>
                                          <p:spTgt spid="15"/>
                                        </p:tgtEl>
                                      </p:cBhvr>
                                    </p:animEffect>
                                  </p:childTnLst>
                                </p:cTn>
                              </p:par>
                            </p:childTnLst>
                          </p:cTn>
                        </p:par>
                        <p:par>
                          <p:cTn id="21" fill="hold">
                            <p:stCondLst>
                              <p:cond delay="2050"/>
                            </p:stCondLst>
                            <p:childTnLst>
                              <p:par>
                                <p:cTn id="22" presetID="17" presetClass="entr" presetSubtype="10" fill="hold" grpId="1"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par>
                          <p:cTn id="26" fill="hold">
                            <p:stCondLst>
                              <p:cond delay="2550"/>
                            </p:stCondLst>
                            <p:childTnLst>
                              <p:par>
                                <p:cTn id="27" presetID="17" presetClass="entr" presetSubtype="10" fill="hold" nodeType="afterEffect">
                                  <p:stCondLst>
                                    <p:cond delay="0"/>
                                  </p:stCondLst>
                                  <p:childTnLst>
                                    <p:set>
                                      <p:cBhvr>
                                        <p:cTn id="28" dur="1" fill="hold">
                                          <p:stCondLst>
                                            <p:cond delay="0"/>
                                          </p:stCondLst>
                                        </p:cTn>
                                        <p:tgtEl>
                                          <p:spTgt spid="14337"/>
                                        </p:tgtEl>
                                        <p:attrNameLst>
                                          <p:attrName>style.visibility</p:attrName>
                                        </p:attrNameLst>
                                      </p:cBhvr>
                                      <p:to>
                                        <p:strVal val="visible"/>
                                      </p:to>
                                    </p:set>
                                    <p:anim calcmode="lin" valueType="num">
                                      <p:cBhvr>
                                        <p:cTn id="29" dur="500" fill="hold"/>
                                        <p:tgtEl>
                                          <p:spTgt spid="14337"/>
                                        </p:tgtEl>
                                        <p:attrNameLst>
                                          <p:attrName>ppt_w</p:attrName>
                                        </p:attrNameLst>
                                      </p:cBhvr>
                                      <p:tavLst>
                                        <p:tav tm="0">
                                          <p:val>
                                            <p:fltVal val="0"/>
                                          </p:val>
                                        </p:tav>
                                        <p:tav tm="100000">
                                          <p:val>
                                            <p:strVal val="#ppt_w"/>
                                          </p:val>
                                        </p:tav>
                                      </p:tavLst>
                                    </p:anim>
                                    <p:anim calcmode="lin" valueType="num">
                                      <p:cBhvr>
                                        <p:cTn id="30" dur="500" fill="hold"/>
                                        <p:tgtEl>
                                          <p:spTgt spid="14337"/>
                                        </p:tgtEl>
                                        <p:attrNameLst>
                                          <p:attrName>ppt_h</p:attrName>
                                        </p:attrNameLst>
                                      </p:cBhvr>
                                      <p:tavLst>
                                        <p:tav tm="0">
                                          <p:val>
                                            <p:strVal val="#ppt_h"/>
                                          </p:val>
                                        </p:tav>
                                        <p:tav tm="100000">
                                          <p:val>
                                            <p:strVal val="#ppt_h"/>
                                          </p:val>
                                        </p:tav>
                                      </p:tavLst>
                                    </p:anim>
                                  </p:childTnLst>
                                </p:cTn>
                              </p:par>
                            </p:childTnLst>
                          </p:cTn>
                        </p:par>
                        <p:par>
                          <p:cTn id="31" fill="hold">
                            <p:stCondLst>
                              <p:cond delay="3050"/>
                            </p:stCondLst>
                            <p:childTnLst>
                              <p:par>
                                <p:cTn id="32" presetID="17" presetClass="entr" presetSubtype="10" fill="hold" nodeType="afterEffect">
                                  <p:stCondLst>
                                    <p:cond delay="0"/>
                                  </p:stCondLst>
                                  <p:childTnLst>
                                    <p:set>
                                      <p:cBhvr>
                                        <p:cTn id="33" dur="1" fill="hold">
                                          <p:stCondLst>
                                            <p:cond delay="0"/>
                                          </p:stCondLst>
                                        </p:cTn>
                                        <p:tgtEl>
                                          <p:spTgt spid="14339"/>
                                        </p:tgtEl>
                                        <p:attrNameLst>
                                          <p:attrName>style.visibility</p:attrName>
                                        </p:attrNameLst>
                                      </p:cBhvr>
                                      <p:to>
                                        <p:strVal val="visible"/>
                                      </p:to>
                                    </p:set>
                                    <p:anim calcmode="lin" valueType="num">
                                      <p:cBhvr>
                                        <p:cTn id="34" dur="500" fill="hold"/>
                                        <p:tgtEl>
                                          <p:spTgt spid="14339"/>
                                        </p:tgtEl>
                                        <p:attrNameLst>
                                          <p:attrName>ppt_w</p:attrName>
                                        </p:attrNameLst>
                                      </p:cBhvr>
                                      <p:tavLst>
                                        <p:tav tm="0">
                                          <p:val>
                                            <p:fltVal val="0"/>
                                          </p:val>
                                        </p:tav>
                                        <p:tav tm="100000">
                                          <p:val>
                                            <p:strVal val="#ppt_w"/>
                                          </p:val>
                                        </p:tav>
                                      </p:tavLst>
                                    </p:anim>
                                    <p:anim calcmode="lin" valueType="num">
                                      <p:cBhvr>
                                        <p:cTn id="35" dur="500" fill="hold"/>
                                        <p:tgtEl>
                                          <p:spTgt spid="14339"/>
                                        </p:tgtEl>
                                        <p:attrNameLst>
                                          <p:attrName>ppt_h</p:attrName>
                                        </p:attrNameLst>
                                      </p:cBhvr>
                                      <p:tavLst>
                                        <p:tav tm="0">
                                          <p:val>
                                            <p:strVal val="#ppt_h"/>
                                          </p:val>
                                        </p:tav>
                                        <p:tav tm="100000">
                                          <p:val>
                                            <p:strVal val="#ppt_h"/>
                                          </p:val>
                                        </p:tav>
                                      </p:tavLst>
                                    </p:anim>
                                  </p:childTnLst>
                                </p:cTn>
                              </p:par>
                            </p:childTnLst>
                          </p:cTn>
                        </p:par>
                        <p:par>
                          <p:cTn id="36" fill="hold">
                            <p:stCondLst>
                              <p:cond delay="3550"/>
                            </p:stCondLst>
                            <p:childTnLst>
                              <p:par>
                                <p:cTn id="37" presetID="17" presetClass="entr" presetSubtype="10" fill="hold" nodeType="afterEffect">
                                  <p:stCondLst>
                                    <p:cond delay="0"/>
                                  </p:stCondLst>
                                  <p:childTnLst>
                                    <p:set>
                                      <p:cBhvr>
                                        <p:cTn id="38" dur="1" fill="hold">
                                          <p:stCondLst>
                                            <p:cond delay="0"/>
                                          </p:stCondLst>
                                        </p:cTn>
                                        <p:tgtEl>
                                          <p:spTgt spid="14341"/>
                                        </p:tgtEl>
                                        <p:attrNameLst>
                                          <p:attrName>style.visibility</p:attrName>
                                        </p:attrNameLst>
                                      </p:cBhvr>
                                      <p:to>
                                        <p:strVal val="visible"/>
                                      </p:to>
                                    </p:set>
                                    <p:anim calcmode="lin" valueType="num">
                                      <p:cBhvr>
                                        <p:cTn id="39" dur="500" fill="hold"/>
                                        <p:tgtEl>
                                          <p:spTgt spid="14341"/>
                                        </p:tgtEl>
                                        <p:attrNameLst>
                                          <p:attrName>ppt_w</p:attrName>
                                        </p:attrNameLst>
                                      </p:cBhvr>
                                      <p:tavLst>
                                        <p:tav tm="0">
                                          <p:val>
                                            <p:fltVal val="0"/>
                                          </p:val>
                                        </p:tav>
                                        <p:tav tm="100000">
                                          <p:val>
                                            <p:strVal val="#ppt_w"/>
                                          </p:val>
                                        </p:tav>
                                      </p:tavLst>
                                    </p:anim>
                                    <p:anim calcmode="lin" valueType="num">
                                      <p:cBhvr>
                                        <p:cTn id="40" dur="500" fill="hold"/>
                                        <p:tgtEl>
                                          <p:spTgt spid="143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152400" y="914400"/>
            <a:ext cx="7696200" cy="4401205"/>
          </a:xfrm>
          <a:prstGeom prst="rect">
            <a:avLst/>
          </a:prstGeom>
          <a:noFill/>
        </p:spPr>
        <p:txBody>
          <a:bodyPr wrap="square" rtlCol="0">
            <a:spAutoFit/>
          </a:bodyPr>
          <a:lstStyle/>
          <a:p>
            <a:pPr algn="just"/>
            <a:r>
              <a:rPr lang="en-US" sz="1400" b="1" dirty="0" err="1" smtClean="0">
                <a:latin typeface="Times New Roman" pitchFamily="18" charset="0"/>
                <a:cs typeface="Times New Roman" pitchFamily="18" charset="0"/>
              </a:rPr>
              <a:t>Rangkuman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Materi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Komposisi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r>
              <a:rPr lang="en-US" sz="1400" b="1" dirty="0" smtClean="0">
                <a:latin typeface="Times New Roman" pitchFamily="18" charset="0"/>
                <a:cs typeface="Times New Roman" pitchFamily="18" charset="0"/>
              </a:rPr>
              <a:t> Dan </a:t>
            </a:r>
            <a:r>
              <a:rPr lang="en-US" sz="1400" b="1" dirty="0" err="1" smtClean="0">
                <a:latin typeface="Times New Roman" pitchFamily="18" charset="0"/>
                <a:cs typeface="Times New Roman" pitchFamily="18" charset="0"/>
              </a:rPr>
              <a:t>Invers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en-US" sz="1400" b="1"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relasi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2. </a:t>
            </a:r>
            <a:r>
              <a:rPr lang="en-US" sz="1400" dirty="0" err="1" smtClean="0">
                <a:latin typeface="Times New Roman" pitchFamily="18" charset="0"/>
                <a:cs typeface="Times New Roman" pitchFamily="18" charset="0"/>
              </a:rPr>
              <a:t>Sifat-Sifat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A→B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berbeda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memiliki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berbeda</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A→B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subjektif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memiliki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range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A→B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sekaligus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subjektif</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d.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identitas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memasangkan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e.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A→B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konstan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3. </a:t>
            </a:r>
            <a:r>
              <a:rPr lang="en-US" sz="1400" dirty="0" err="1" smtClean="0">
                <a:latin typeface="Times New Roman" pitchFamily="18" charset="0"/>
                <a:cs typeface="Times New Roman" pitchFamily="18" charset="0"/>
              </a:rPr>
              <a:t>Pengertian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b.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o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p:txBody>
      </p:sp>
      <p:sp>
        <p:nvSpPr>
          <p:cNvPr id="6" name="Content Placeholder 2"/>
          <p:cNvSpPr txBox="1">
            <a:spLocks/>
          </p:cNvSpPr>
          <p:nvPr/>
        </p:nvSpPr>
        <p:spPr>
          <a:xfrm>
            <a:off x="-76200" y="0"/>
            <a:ext cx="82296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Rangkuman</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Materi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7" name="Action Button: Forward or Next 6">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152400" y="990600"/>
            <a:ext cx="7696200" cy="2893100"/>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4. </a:t>
            </a:r>
            <a:r>
              <a:rPr lang="en-US" sz="1400" dirty="0" err="1" smtClean="0">
                <a:latin typeface="Times New Roman" pitchFamily="18" charset="0"/>
                <a:cs typeface="Times New Roman" pitchFamily="18" charset="0"/>
              </a:rPr>
              <a:t>Sifat-Sifat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endParaRPr lang="en-US" sz="1400" dirty="0" smtClean="0">
              <a:latin typeface="Times New Roman" pitchFamily="18" charset="0"/>
              <a:cs typeface="Times New Roman" pitchFamily="18" charset="0"/>
            </a:endParaRPr>
          </a:p>
          <a:p>
            <a:pPr lvl="0" algn="just"/>
            <a:r>
              <a:rPr lang="en-US" sz="1400" dirty="0" err="1" smtClean="0">
                <a:latin typeface="Times New Roman" pitchFamily="18" charset="0"/>
                <a:cs typeface="Times New Roman" pitchFamily="18" charset="0"/>
              </a:rPr>
              <a:t>Operasi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umumnya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komutatif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artinya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g) ≠ (g o f).</a:t>
            </a:r>
            <a:endParaRPr lang="en-US" sz="1400" dirty="0" smtClean="0">
              <a:latin typeface="Times New Roman" pitchFamily="18" charset="0"/>
              <a:cs typeface="Times New Roman" pitchFamily="18" charset="0"/>
            </a:endParaRPr>
          </a:p>
          <a:p>
            <a:pPr lvl="0" algn="just"/>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berlaku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sifat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asosiatif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g) o h = f o (g o h).</a:t>
            </a:r>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Missal I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I(x) = 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memenuhi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o I = I o f = 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identitas</a:t>
            </a:r>
            <a:r>
              <a:rPr lang="en-US" sz="1400" dirty="0" smtClean="0">
                <a:latin typeface="Times New Roman" pitchFamily="18" charset="0"/>
                <a:cs typeface="Times New Roman" pitchFamily="18" charset="0"/>
              </a:rPr>
              <a:t>.</a:t>
            </a:r>
          </a:p>
          <a:p>
            <a:pPr lvl="0"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Pengertian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A→B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mempunyai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peta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b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B→A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peta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a</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6.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y</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7.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Komposisi</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)–1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o </a:t>
            </a:r>
            <a:r>
              <a:rPr lang="en-US" sz="1400" i="1" dirty="0" smtClean="0">
                <a:latin typeface="Times New Roman" pitchFamily="18" charset="0"/>
                <a:cs typeface="Times New Roman" pitchFamily="18" charset="0"/>
              </a:rPr>
              <a:t>g</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7" name="Action Button: Back or Previous 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Content Placeholder 2"/>
          <p:cNvSpPr txBox="1">
            <a:spLocks/>
          </p:cNvSpPr>
          <p:nvPr/>
        </p:nvSpPr>
        <p:spPr>
          <a:xfrm>
            <a:off x="-76200" y="0"/>
            <a:ext cx="82296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Rangkuman</a:t>
            </a:r>
            <a:r>
              <a:rPr kumimoji="0" lang="en-US" sz="2400" b="0" i="0" u="none" strike="noStrike" kern="1200" cap="none" spc="0" normalizeH="0" baseline="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Materi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34"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300" fill="hold">
                                          <p:stCondLst>
                                            <p:cond delay="0"/>
                                          </p:stCondLst>
                                        </p:cTn>
                                        <p:tgtEl>
                                          <p:spTgt spid="2"/>
                                        </p:tgtEl>
                                        <p:attrNameLst>
                                          <p:attrName>ppt_x</p:attrName>
                                        </p:attrNameLst>
                                      </p:cBhvr>
                                    </p:anim>
                                    <p:anim from="0" to="-1.0" calcmode="lin" valueType="num">
                                      <p:cBhvr>
                                        <p:cTn id="14" dur="100" decel="50000" autoRev="1" fill="hold">
                                          <p:stCondLst>
                                            <p:cond delay="300"/>
                                          </p:stCondLst>
                                        </p:cTn>
                                        <p:tgtEl>
                                          <p:spTgt spid="2"/>
                                        </p:tgtEl>
                                        <p:attrNameLst>
                                          <p:attrName>xshear</p:attrName>
                                        </p:attrNameLst>
                                      </p:cBhvr>
                                    </p:anim>
                                    <p:animScale>
                                      <p:cBhvr>
                                        <p:cTn id="15" dur="100" decel="100000" autoRev="1" fill="hold">
                                          <p:stCondLst>
                                            <p:cond delay="300"/>
                                          </p:stCondLst>
                                        </p:cTn>
                                        <p:tgtEl>
                                          <p:spTgt spid="2"/>
                                        </p:tgtEl>
                                      </p:cBhvr>
                                      <p:from x="100000" y="100000"/>
                                      <p:to x="80000" y="100000"/>
                                    </p:animScale>
                                    <p:anim by="(#ppt_h/3+#ppt_w*0.1)" calcmode="lin" valueType="num">
                                      <p:cBhvr additive="sum">
                                        <p:cTn id="16" dur="100" decel="100000" autoRev="1" fill="hold">
                                          <p:stCondLst>
                                            <p:cond delay="3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hlinkClick r:id="rId3" action="ppaction://hlinksldjump"/>
          </p:cNvPr>
          <p:cNvSpPr/>
          <p:nvPr/>
        </p:nvSpPr>
        <p:spPr>
          <a:xfrm>
            <a:off x="5257800" y="1981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Uji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Kompetensi</a:t>
            </a:r>
            <a:endParaRPr lang="en-US" sz="1200" dirty="0">
              <a:latin typeface="Times New Roman" pitchFamily="18" charset="0"/>
              <a:cs typeface="Times New Roman" pitchFamily="18" charset="0"/>
            </a:endParaRPr>
          </a:p>
        </p:txBody>
      </p:sp>
      <p:sp>
        <p:nvSpPr>
          <p:cNvPr id="10" name="Rounded Rectangle 9">
            <a:hlinkClick r:id="rId4" action="ppaction://hlinksldjump"/>
          </p:cNvPr>
          <p:cNvSpPr/>
          <p:nvPr/>
        </p:nvSpPr>
        <p:spPr>
          <a:xfrm>
            <a:off x="5257800" y="838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Latihan</a:t>
            </a:r>
            <a:r>
              <a:rPr lang="en-US" sz="1200" dirty="0" smtClean="0">
                <a:latin typeface="Times New Roman" pitchFamily="18" charset="0"/>
                <a:cs typeface="Times New Roman" pitchFamily="18" charset="0"/>
              </a:rPr>
              <a:t> 1</a:t>
            </a:r>
            <a:endParaRPr lang="en-US" sz="1200" dirty="0">
              <a:latin typeface="Times New Roman" pitchFamily="18" charset="0"/>
              <a:cs typeface="Times New Roman" pitchFamily="18" charset="0"/>
            </a:endParaRPr>
          </a:p>
        </p:txBody>
      </p:sp>
      <p:sp>
        <p:nvSpPr>
          <p:cNvPr id="11" name="Rounded Rectangle 10">
            <a:hlinkClick r:id="rId5" action="ppaction://hlinksldjump"/>
          </p:cNvPr>
          <p:cNvSpPr/>
          <p:nvPr/>
        </p:nvSpPr>
        <p:spPr>
          <a:xfrm>
            <a:off x="5257800" y="1600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Latihan</a:t>
            </a:r>
            <a:r>
              <a:rPr lang="en-US" sz="1200" dirty="0" smtClean="0">
                <a:latin typeface="Times New Roman" pitchFamily="18" charset="0"/>
                <a:cs typeface="Times New Roman" pitchFamily="18" charset="0"/>
              </a:rPr>
              <a:t> 3</a:t>
            </a:r>
            <a:endParaRPr lang="en-US" sz="1200" dirty="0">
              <a:latin typeface="Times New Roman" pitchFamily="18" charset="0"/>
              <a:cs typeface="Times New Roman" pitchFamily="18" charset="0"/>
            </a:endParaRPr>
          </a:p>
        </p:txBody>
      </p:sp>
      <p:sp>
        <p:nvSpPr>
          <p:cNvPr id="12" name="Rounded Rectangle 11">
            <a:hlinkClick r:id="rId6" action="ppaction://hlinksldjump"/>
          </p:cNvPr>
          <p:cNvSpPr/>
          <p:nvPr/>
        </p:nvSpPr>
        <p:spPr>
          <a:xfrm>
            <a:off x="5257800" y="1219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Latihan</a:t>
            </a:r>
            <a:r>
              <a:rPr lang="en-US" sz="1200" dirty="0" smtClean="0">
                <a:latin typeface="Times New Roman" pitchFamily="18" charset="0"/>
                <a:cs typeface="Times New Roman" pitchFamily="18" charset="0"/>
              </a:rPr>
              <a:t> 2</a:t>
            </a:r>
            <a:endParaRPr lang="en-US" sz="1200" dirty="0">
              <a:latin typeface="Times New Roman" pitchFamily="18" charset="0"/>
              <a:cs typeface="Times New Roman" pitchFamily="18" charset="0"/>
            </a:endParaRPr>
          </a:p>
        </p:txBody>
      </p:sp>
      <p:sp>
        <p:nvSpPr>
          <p:cNvPr id="21" name="Rectangle 20"/>
          <p:cNvSpPr/>
          <p:nvPr/>
        </p:nvSpPr>
        <p:spPr>
          <a:xfrm>
            <a:off x="4953000" y="1143000"/>
            <a:ext cx="25908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09786587.jpeg"/>
          <p:cNvPicPr>
            <a:picLocks noChangeAspect="1"/>
          </p:cNvPicPr>
          <p:nvPr/>
        </p:nvPicPr>
        <p:blipFill>
          <a:blip r:embed="rId7"/>
          <a:stretch>
            <a:fillRect/>
          </a:stretch>
        </p:blipFill>
        <p:spPr>
          <a:xfrm>
            <a:off x="0" y="3810000"/>
            <a:ext cx="8153400" cy="2514600"/>
          </a:xfrm>
          <a:prstGeom prst="rect">
            <a:avLst/>
          </a:prstGeom>
        </p:spPr>
      </p:pic>
      <p:sp>
        <p:nvSpPr>
          <p:cNvPr id="29" name="Lightning Bolt 28"/>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18" name="Picture 17" descr="DORA.jpeg"/>
          <p:cNvPicPr>
            <a:picLocks noChangeAspect="1"/>
          </p:cNvPicPr>
          <p:nvPr/>
        </p:nvPicPr>
        <p:blipFill>
          <a:blip r:embed="rId8"/>
          <a:stretch>
            <a:fillRect/>
          </a:stretch>
        </p:blipFill>
        <p:spPr>
          <a:xfrm>
            <a:off x="6781801" y="4191000"/>
            <a:ext cx="1295400" cy="794514"/>
          </a:xfrm>
          <a:prstGeom prst="rect">
            <a:avLst/>
          </a:prstGeom>
        </p:spPr>
      </p:pic>
      <p:sp>
        <p:nvSpPr>
          <p:cNvPr id="19" name="Action Button: Home 18">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Rounded Rectangle 19">
            <a:hlinkClick r:id="rId9"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22" name="Rounded Rectangle 21">
            <a:hlinkClick r:id="rId10"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23" name="Rounded Rectangle 22">
            <a:hlinkClick r:id="rId11"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sp>
        <p:nvSpPr>
          <p:cNvPr id="24" name="Rounded Rectangle 23">
            <a:hlinkClick r:id="rId10"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25" name="Rounded Rectangle 24">
            <a:hlinkClick r:id="rId12"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17"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ppt_h/2"/>
                                          </p:val>
                                        </p:tav>
                                        <p:tav tm="100000">
                                          <p:val>
                                            <p:strVal val="#ppt_y"/>
                                          </p:val>
                                        </p:tav>
                                      </p:tavLst>
                                    </p:anim>
                                    <p:anim calcmode="lin" valueType="num">
                                      <p:cBhvr>
                                        <p:cTn id="21" dur="500" fill="hold"/>
                                        <p:tgtEl>
                                          <p:spTgt spid="11"/>
                                        </p:tgtEl>
                                        <p:attrNameLst>
                                          <p:attrName>ppt_w</p:attrName>
                                        </p:attrNameLst>
                                      </p:cBhvr>
                                      <p:tavLst>
                                        <p:tav tm="0">
                                          <p:val>
                                            <p:strVal val="#ppt_w"/>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17"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ppt_h/2"/>
                                          </p:val>
                                        </p:tav>
                                        <p:tav tm="100000">
                                          <p:val>
                                            <p:strVal val="#ppt_y"/>
                                          </p:val>
                                        </p:tav>
                                      </p:tavLst>
                                    </p:anim>
                                    <p:anim calcmode="lin" valueType="num">
                                      <p:cBhvr>
                                        <p:cTn id="27" dur="500" fill="hold"/>
                                        <p:tgtEl>
                                          <p:spTgt spid="7"/>
                                        </p:tgtEl>
                                        <p:attrNameLst>
                                          <p:attrName>ppt_w</p:attrName>
                                        </p:attrNameLst>
                                      </p:cBhvr>
                                      <p:tavLst>
                                        <p:tav tm="0">
                                          <p:val>
                                            <p:strVal val="#ppt_w"/>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09786587.jpeg"/>
          <p:cNvPicPr>
            <a:picLocks noChangeAspect="1"/>
          </p:cNvPicPr>
          <p:nvPr/>
        </p:nvPicPr>
        <p:blipFill>
          <a:blip r:embed="rId3"/>
          <a:stretch>
            <a:fillRect/>
          </a:stretch>
        </p:blipFill>
        <p:spPr>
          <a:xfrm>
            <a:off x="0" y="3810000"/>
            <a:ext cx="8153400" cy="2514600"/>
          </a:xfrm>
          <a:prstGeom prst="rect">
            <a:avLst/>
          </a:prstGeom>
        </p:spPr>
      </p:pic>
      <p:sp>
        <p:nvSpPr>
          <p:cNvPr id="20" name="Lightning Bolt 19"/>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21" name="Picture 20" descr="DORA.jpeg"/>
          <p:cNvPicPr>
            <a:picLocks noChangeAspect="1"/>
          </p:cNvPicPr>
          <p:nvPr/>
        </p:nvPicPr>
        <p:blipFill>
          <a:blip r:embed="rId4"/>
          <a:stretch>
            <a:fillRect/>
          </a:stretch>
        </p:blipFill>
        <p:spPr>
          <a:xfrm>
            <a:off x="6781801" y="4191000"/>
            <a:ext cx="1295400" cy="794514"/>
          </a:xfrm>
          <a:prstGeom prst="rect">
            <a:avLst/>
          </a:prstGeom>
        </p:spPr>
      </p:pic>
      <p:sp>
        <p:nvSpPr>
          <p:cNvPr id="22" name="Action Button: Home 21">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Rounded Rectangle 22">
            <a:hlinkClick r:id="rId5"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24" name="Rounded Rectangle 23">
            <a:hlinkClick r:id="rId6"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25" name="Rounded Rectangle 24">
            <a:hlinkClick r:id="rId7"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sp>
        <p:nvSpPr>
          <p:cNvPr id="26" name="Rounded Rectangle 25">
            <a:hlinkClick r:id="rId6"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27" name="Rounded Rectangle 26">
            <a:hlinkClick r:id="rId8"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09786587.jpeg"/>
          <p:cNvPicPr>
            <a:picLocks noChangeAspect="1"/>
          </p:cNvPicPr>
          <p:nvPr/>
        </p:nvPicPr>
        <p:blipFill>
          <a:blip r:embed="rId3"/>
          <a:stretch>
            <a:fillRect/>
          </a:stretch>
        </p:blipFill>
        <p:spPr>
          <a:xfrm>
            <a:off x="0" y="3810000"/>
            <a:ext cx="8153400" cy="2514600"/>
          </a:xfrm>
          <a:prstGeom prst="rect">
            <a:avLst/>
          </a:prstGeom>
        </p:spPr>
      </p:pic>
      <p:sp>
        <p:nvSpPr>
          <p:cNvPr id="11" name="Lightning Bolt 10"/>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13" name="Picture 12" descr="DORA.jpeg"/>
          <p:cNvPicPr>
            <a:picLocks noChangeAspect="1"/>
          </p:cNvPicPr>
          <p:nvPr/>
        </p:nvPicPr>
        <p:blipFill>
          <a:blip r:embed="rId4"/>
          <a:stretch>
            <a:fillRect/>
          </a:stretch>
        </p:blipFill>
        <p:spPr>
          <a:xfrm>
            <a:off x="6781801" y="4191000"/>
            <a:ext cx="1295400" cy="794514"/>
          </a:xfrm>
          <a:prstGeom prst="rect">
            <a:avLst/>
          </a:prstGeom>
        </p:spPr>
      </p:pic>
      <p:sp>
        <p:nvSpPr>
          <p:cNvPr id="14" name="Action Button: Home 13">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ounded Rectangle 14">
            <a:hlinkClick r:id="rId5"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16" name="Rounded Rectangle 15">
            <a:hlinkClick r:id="rId6"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17" name="Rounded Rectangle 16">
            <a:hlinkClick r:id="rId7"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sp>
        <p:nvSpPr>
          <p:cNvPr id="18" name="Rounded Rectangle 17">
            <a:hlinkClick r:id="rId6"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19" name="Rounded Rectangle 18">
            <a:hlinkClick r:id="rId8"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9718728-seamlessly-wallpaper-mathematics-on-white.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14400"/>
            <a:ext cx="7772400" cy="5047536"/>
          </a:xfrm>
          <a:prstGeom prst="rect">
            <a:avLst/>
          </a:prstGeom>
          <a:noFill/>
        </p:spPr>
        <p:txBody>
          <a:bodyPr wrap="square" rtlCol="0">
            <a:spAutoFit/>
          </a:bodyPr>
          <a:lstStyle/>
          <a:p>
            <a:pPr lvl="0" algn="just"/>
            <a:r>
              <a:rPr lang="en-US" sz="1400" b="1" dirty="0" err="1" smtClean="0">
                <a:latin typeface="Times New Roman" pitchFamily="18" charset="0"/>
                <a:cs typeface="Times New Roman" pitchFamily="18" charset="0"/>
              </a:rPr>
              <a:t>Kerjakan</a:t>
            </a:r>
            <a:r>
              <a:rPr lang="en-US" sz="1400" b="1" dirty="0" smtClean="0">
                <a:latin typeface="Times New Roman" pitchFamily="18" charset="0"/>
                <a:cs typeface="Times New Roman" pitchFamily="18" charset="0"/>
              </a:rPr>
              <a:t> !</a:t>
            </a:r>
          </a:p>
          <a:p>
            <a:pPr lvl="0" algn="just"/>
            <a:r>
              <a:rPr lang="en-US" sz="1400" dirty="0" smtClean="0">
                <a:latin typeface="Times New Roman" pitchFamily="18" charset="0"/>
                <a:cs typeface="Times New Roman" pitchFamily="18" charset="0"/>
              </a:rPr>
              <a:t>1. </a:t>
            </a:r>
            <a:r>
              <a:rPr lang="id-ID" sz="1400" dirty="0" smtClean="0">
                <a:latin typeface="Times New Roman" pitchFamily="18" charset="0"/>
                <a:cs typeface="Times New Roman" pitchFamily="18" charset="0"/>
              </a:rPr>
              <a:t>Di antara relasi-relasi di bawah ini, relasi manakah yang merupakan suatu fun</a:t>
            </a:r>
            <a:r>
              <a:rPr lang="en-US" sz="1400" dirty="0" smtClean="0">
                <a:latin typeface="Times New Roman" pitchFamily="18" charset="0"/>
                <a:cs typeface="Times New Roman" pitchFamily="18" charset="0"/>
              </a:rPr>
              <a:t>g</a:t>
            </a:r>
            <a:r>
              <a:rPr lang="id-ID" sz="1400" dirty="0" smtClean="0">
                <a:latin typeface="Times New Roman" pitchFamily="18" charset="0"/>
                <a:cs typeface="Times New Roman" pitchFamily="18" charset="0"/>
              </a:rPr>
              <a:t>si?</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 f </a:t>
            </a:r>
            <a:r>
              <a:rPr lang="en-US" sz="1400" dirty="0" err="1" smtClean="0">
                <a:latin typeface="Times New Roman" pitchFamily="18" charset="0"/>
                <a:cs typeface="Times New Roman" pitchFamily="18" charset="0"/>
              </a:rPr>
              <a:t>memasangkan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nilai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ulangan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b). f </a:t>
            </a:r>
            <a:r>
              <a:rPr lang="en-US" sz="1400" dirty="0" err="1" smtClean="0">
                <a:latin typeface="Times New Roman" pitchFamily="18" charset="0"/>
                <a:cs typeface="Times New Roman" pitchFamily="18" charset="0"/>
              </a:rPr>
              <a:t>memasangkan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pelajaran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disukai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c)</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f </a:t>
            </a:r>
            <a:r>
              <a:rPr lang="en-US" sz="1400" dirty="0" err="1" smtClean="0">
                <a:latin typeface="Times New Roman" pitchFamily="18" charset="0"/>
                <a:cs typeface="Times New Roman" pitchFamily="18" charset="0"/>
              </a:rPr>
              <a:t>memasangkan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ayahnya</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2. </a:t>
            </a:r>
            <a:r>
              <a:rPr lang="id-ID" sz="1400" dirty="0" smtClean="0">
                <a:latin typeface="Times New Roman" pitchFamily="18" charset="0"/>
                <a:cs typeface="Times New Roman" pitchFamily="18" charset="0"/>
              </a:rPr>
              <a:t>Jika diketahui domain P = {</a:t>
            </a:r>
            <a:r>
              <a:rPr lang="en-US" sz="1400" dirty="0" smtClean="0">
                <a:latin typeface="Times New Roman" pitchFamily="18" charset="0"/>
                <a:cs typeface="Times New Roman" pitchFamily="18" charset="0"/>
              </a:rPr>
              <a:t>a, b, c, d</a:t>
            </a:r>
            <a:r>
              <a:rPr lang="id-ID" sz="1400" dirty="0" smtClean="0">
                <a:latin typeface="Times New Roman" pitchFamily="18" charset="0"/>
                <a:cs typeface="Times New Roman" pitchFamily="18" charset="0"/>
              </a:rPr>
              <a:t>} dan kodomain Q = {</a:t>
            </a:r>
            <a:r>
              <a:rPr lang="en-US" sz="1400" dirty="0" smtClean="0">
                <a:latin typeface="Times New Roman" pitchFamily="18" charset="0"/>
                <a:cs typeface="Times New Roman" pitchFamily="18" charset="0"/>
              </a:rPr>
              <a:t>1, 2, 3, 4</a:t>
            </a:r>
            <a:r>
              <a:rPr lang="id-ID" sz="1400" dirty="0" smtClean="0">
                <a:latin typeface="Times New Roman" pitchFamily="18" charset="0"/>
                <a:cs typeface="Times New Roman" pitchFamily="18" charset="0"/>
              </a:rPr>
              <a:t>}, maka tentukan manakah dari pasangan berurutan berikut ini yang merupakan fungsi?</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R = {(</a:t>
            </a:r>
            <a:r>
              <a:rPr lang="en-US" sz="1400" dirty="0" smtClean="0">
                <a:latin typeface="Times New Roman" pitchFamily="18" charset="0"/>
                <a:cs typeface="Times New Roman" pitchFamily="18" charset="0"/>
              </a:rPr>
              <a:t>a, 1</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R = {(</a:t>
            </a:r>
            <a:r>
              <a:rPr lang="en-US" sz="1400"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4</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(d, 2)</a:t>
            </a:r>
            <a:r>
              <a:rPr lang="id-ID"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c.  R = {(</a:t>
            </a:r>
            <a:r>
              <a:rPr lang="en-US" sz="1400"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 1), (</a:t>
            </a:r>
            <a:r>
              <a:rPr lang="en-US" sz="1400" dirty="0" smtClean="0">
                <a:latin typeface="Times New Roman" pitchFamily="18" charset="0"/>
                <a:cs typeface="Times New Roman" pitchFamily="18" charset="0"/>
              </a:rPr>
              <a:t>b</a:t>
            </a:r>
            <a:r>
              <a:rPr lang="id-ID" sz="1400" dirty="0" smtClean="0">
                <a:latin typeface="Times New Roman" pitchFamily="18" charset="0"/>
                <a:cs typeface="Times New Roman" pitchFamily="18" charset="0"/>
              </a:rPr>
              <a:t>, 2), (</a:t>
            </a:r>
            <a:r>
              <a:rPr lang="en-US" sz="1400" dirty="0" smtClean="0">
                <a:latin typeface="Times New Roman" pitchFamily="18" charset="0"/>
                <a:cs typeface="Times New Roman" pitchFamily="18" charset="0"/>
              </a:rPr>
              <a:t>b</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4</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a:t>
            </a:r>
            <a:r>
              <a:rPr lang="id-ID" sz="1400" dirty="0" smtClean="0">
                <a:latin typeface="Times New Roman" pitchFamily="18" charset="0"/>
                <a:cs typeface="Times New Roman" pitchFamily="18" charset="0"/>
              </a:rPr>
              <a:t>, 3)}</a:t>
            </a:r>
            <a:endParaRPr lang="en-US" sz="1400" dirty="0" smtClean="0">
              <a:latin typeface="Times New Roman" pitchFamily="18" charset="0"/>
              <a:cs typeface="Times New Roman" pitchFamily="18" charset="0"/>
            </a:endParaRPr>
          </a:p>
          <a:p>
            <a:pPr lvl="0" algn="just"/>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3. </a:t>
            </a:r>
            <a:r>
              <a:rPr lang="id-ID" sz="1400" dirty="0" smtClean="0">
                <a:latin typeface="Times New Roman" pitchFamily="18" charset="0"/>
                <a:cs typeface="Times New Roman" pitchFamily="18" charset="0"/>
              </a:rPr>
              <a:t>Diketahui fungsi f : x </a:t>
            </a:r>
            <a:r>
              <a:rPr lang="en-US" sz="1400" dirty="0" smtClean="0">
                <a:latin typeface="Times New Roman" pitchFamily="18" charset="0"/>
                <a:cs typeface="Times New Roman" pitchFamily="18" charset="0"/>
              </a:rPr>
              <a:t>o</a:t>
            </a:r>
            <a:r>
              <a:rPr lang="id-ID" sz="1400" dirty="0" smtClean="0">
                <a:latin typeface="Times New Roman" pitchFamily="18" charset="0"/>
                <a:cs typeface="Times New Roman" pitchFamily="18" charset="0"/>
              </a:rPr>
              <a:t> f (x) didefinisikan oleh f (x) = x</a:t>
            </a:r>
            <a:r>
              <a:rPr lang="en-US"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pada interval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 x ≤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a. </a:t>
            </a:r>
            <a:r>
              <a:rPr lang="id-ID" sz="1400" dirty="0" smtClean="0">
                <a:latin typeface="Times New Roman" pitchFamily="18" charset="0"/>
                <a:cs typeface="Times New Roman" pitchFamily="18" charset="0"/>
              </a:rPr>
              <a:t>Tentukan f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f (0), f (1), f (2)</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f (3)</a:t>
            </a:r>
            <a:r>
              <a:rPr lang="id-ID"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b. </a:t>
            </a:r>
            <a:r>
              <a:rPr lang="id-ID" sz="1400" dirty="0" smtClean="0">
                <a:latin typeface="Times New Roman" pitchFamily="18" charset="0"/>
                <a:cs typeface="Times New Roman" pitchFamily="18" charset="0"/>
              </a:rPr>
              <a:t>Tentukan domain, kodomain, dan range!</a:t>
            </a:r>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c. </a:t>
            </a:r>
            <a:r>
              <a:rPr lang="id-ID" sz="1400" dirty="0" smtClean="0">
                <a:latin typeface="Times New Roman" pitchFamily="18" charset="0"/>
                <a:cs typeface="Times New Roman" pitchFamily="18" charset="0"/>
              </a:rPr>
              <a:t>Jika (</a:t>
            </a:r>
            <a:r>
              <a:rPr lang="en-US" sz="1400" dirty="0" smtClean="0">
                <a:latin typeface="Times New Roman" pitchFamily="18" charset="0"/>
                <a:cs typeface="Times New Roman" pitchFamily="18" charset="0"/>
              </a:rPr>
              <a:t>a +</a:t>
            </a:r>
            <a:r>
              <a:rPr lang="id-ID" sz="1400" dirty="0" smtClean="0">
                <a:latin typeface="Times New Roman" pitchFamily="18" charset="0"/>
                <a:cs typeface="Times New Roman" pitchFamily="18" charset="0"/>
              </a:rPr>
              <a:t> 1) anggota domain, tentukan nilai </a:t>
            </a:r>
            <a:r>
              <a:rPr lang="en-US" sz="1400"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 untuk f (x) = </a:t>
            </a:r>
            <a:r>
              <a:rPr lang="en-US" sz="1400" dirty="0" smtClean="0">
                <a:latin typeface="Times New Roman" pitchFamily="18" charset="0"/>
                <a:cs typeface="Times New Roman" pitchFamily="18" charset="0"/>
              </a:rPr>
              <a:t>6</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lvl="0" algn="just"/>
            <a:endParaRPr lang="en-US" sz="1400" dirty="0" smtClean="0">
              <a:latin typeface="Times New Roman" pitchFamily="18" charset="0"/>
              <a:cs typeface="Times New Roman" pitchFamily="18" charset="0"/>
            </a:endParaRPr>
          </a:p>
          <a:p>
            <a:pPr lvl="0" algn="just"/>
            <a:r>
              <a:rPr lang="en-US" sz="1400" dirty="0" smtClean="0">
                <a:latin typeface="Times New Roman" pitchFamily="18" charset="0"/>
                <a:cs typeface="Times New Roman" pitchFamily="18" charset="0"/>
              </a:rPr>
              <a:t>4. </a:t>
            </a:r>
            <a:r>
              <a:rPr lang="id-ID" sz="1400" dirty="0" smtClean="0">
                <a:latin typeface="Times New Roman" pitchFamily="18" charset="0"/>
                <a:cs typeface="Times New Roman" pitchFamily="18" charset="0"/>
              </a:rPr>
              <a:t>Fungsi f : R </a:t>
            </a:r>
            <a:r>
              <a:rPr lang="en-US" sz="1400" dirty="0" smtClean="0">
                <a:latin typeface="Times New Roman" pitchFamily="18" charset="0"/>
                <a:cs typeface="Times New Roman" pitchFamily="18" charset="0"/>
              </a:rPr>
              <a:t>o</a:t>
            </a:r>
            <a:r>
              <a:rPr lang="id-ID" sz="1400" dirty="0" smtClean="0">
                <a:latin typeface="Times New Roman" pitchFamily="18" charset="0"/>
                <a:cs typeface="Times New Roman" pitchFamily="18" charset="0"/>
              </a:rPr>
              <a:t> R ditentukan oleh f(x) = </a:t>
            </a:r>
            <a:r>
              <a:rPr lang="en-US" sz="1400"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x + </a:t>
            </a:r>
            <a:r>
              <a:rPr lang="en-US" sz="1400" dirty="0" smtClean="0">
                <a:latin typeface="Times New Roman" pitchFamily="18" charset="0"/>
                <a:cs typeface="Times New Roman" pitchFamily="18" charset="0"/>
              </a:rPr>
              <a:t>b</a:t>
            </a:r>
            <a:r>
              <a:rPr lang="id-ID" sz="1400" dirty="0" smtClean="0">
                <a:latin typeface="Times New Roman" pitchFamily="18" charset="0"/>
                <a:cs typeface="Times New Roman" pitchFamily="18" charset="0"/>
              </a:rPr>
              <a:t>. Jika f(3) = </a:t>
            </a:r>
            <a:r>
              <a:rPr lang="en-US" sz="1400" dirty="0" smtClean="0">
                <a:latin typeface="Times New Roman" pitchFamily="18" charset="0"/>
                <a:cs typeface="Times New Roman" pitchFamily="18" charset="0"/>
              </a:rPr>
              <a:t>9</a:t>
            </a:r>
            <a:r>
              <a:rPr lang="id-ID" sz="1400" dirty="0" smtClean="0">
                <a:latin typeface="Times New Roman" pitchFamily="18" charset="0"/>
                <a:cs typeface="Times New Roman" pitchFamily="18" charset="0"/>
              </a:rPr>
              <a:t> dan f(-2) =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,tentukanlah nilai dari </a:t>
            </a:r>
            <a:r>
              <a:rPr lang="en-US" sz="1400"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 dan </a:t>
            </a:r>
            <a:r>
              <a:rPr lang="en-US" sz="1400" dirty="0" smtClean="0">
                <a:latin typeface="Times New Roman" pitchFamily="18" charset="0"/>
                <a:cs typeface="Times New Roman" pitchFamily="18" charset="0"/>
              </a:rPr>
              <a:t>b</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5. </a:t>
            </a:r>
            <a:r>
              <a:rPr lang="id-ID" sz="1400" dirty="0" smtClean="0">
                <a:latin typeface="Times New Roman" pitchFamily="18" charset="0"/>
                <a:cs typeface="Times New Roman" pitchFamily="18" charset="0"/>
              </a:rPr>
              <a:t>Diketahui himpunan P = {</a:t>
            </a:r>
            <a:r>
              <a:rPr lang="en-US" sz="1400" dirty="0" smtClean="0">
                <a:latin typeface="Times New Roman" pitchFamily="18" charset="0"/>
                <a:cs typeface="Times New Roman" pitchFamily="18" charset="0"/>
              </a:rPr>
              <a:t>a, b, c, d</a:t>
            </a:r>
            <a:r>
              <a:rPr lang="id-ID" sz="1400" dirty="0" smtClean="0">
                <a:latin typeface="Times New Roman" pitchFamily="18" charset="0"/>
                <a:cs typeface="Times New Roman" pitchFamily="18" charset="0"/>
              </a:rPr>
              <a:t>} dan Q = {</a:t>
            </a:r>
            <a:r>
              <a:rPr lang="en-US" sz="1400" dirty="0" smtClean="0">
                <a:latin typeface="Times New Roman" pitchFamily="18" charset="0"/>
                <a:cs typeface="Times New Roman" pitchFamily="18" charset="0"/>
              </a:rPr>
              <a:t>k, l, m, n</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Bentuklah fungsi injektif yang mungkin dari himpunan P ke Q!</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Bentuklah fungsi injektif yang mungkin dari himpunan Q ke P!</a:t>
            </a:r>
            <a:endParaRPr lang="en-US" sz="1400" dirty="0" smtClean="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5" name="Content Placeholder 2"/>
          <p:cNvSpPr txBox="1">
            <a:spLocks/>
          </p:cNvSpPr>
          <p:nvPr/>
        </p:nvSpPr>
        <p:spPr>
          <a:xfrm>
            <a:off x="0" y="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Latihan</a:t>
            </a:r>
            <a:r>
              <a:rPr lang="en-US" sz="2400" dirty="0" smtClean="0">
                <a:solidFill>
                  <a:schemeClr val="tx1"/>
                </a:solidFill>
                <a:latin typeface="Britannic Bold" pitchFamily="34" charset="0"/>
              </a:rPr>
              <a:t> 1</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8" name="Action Button: Home 7">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descr="GN.jpeg"/>
          <p:cNvPicPr>
            <a:picLocks noChangeAspect="1"/>
          </p:cNvPicPr>
          <p:nvPr/>
        </p:nvPicPr>
        <p:blipFill>
          <a:blip r:embed="rId4"/>
          <a:stretch>
            <a:fillRect/>
          </a:stretch>
        </p:blipFill>
        <p:spPr>
          <a:xfrm>
            <a:off x="8153400" y="0"/>
            <a:ext cx="990600" cy="556260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par>
                          <p:cTn id="11" fill="hold">
                            <p:stCondLst>
                              <p:cond delay="850"/>
                            </p:stCondLst>
                            <p:childTnLst>
                              <p:par>
                                <p:cTn id="12" presetID="19"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fmla="#ppt_w*sin(2.5*pi*$)">
                                          <p:val>
                                            <p:fltVal val="0"/>
                                          </p:val>
                                        </p:tav>
                                        <p:tav tm="100000">
                                          <p:val>
                                            <p:fltVal val="1"/>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1350"/>
                            </p:stCondLst>
                            <p:childTnLst>
                              <p:par>
                                <p:cTn id="17" presetID="17"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ppt_h/2"/>
                                          </p:val>
                                        </p:tav>
                                        <p:tav tm="100000">
                                          <p:val>
                                            <p:strVal val="#ppt_y"/>
                                          </p:val>
                                        </p:tav>
                                      </p:tavLst>
                                    </p:anim>
                                    <p:anim calcmode="lin" valueType="num">
                                      <p:cBhvr>
                                        <p:cTn id="21" dur="500" fill="hold"/>
                                        <p:tgtEl>
                                          <p:spTgt spid="7"/>
                                        </p:tgtEl>
                                        <p:attrNameLst>
                                          <p:attrName>ppt_w</p:attrName>
                                        </p:attrNameLst>
                                      </p:cBhvr>
                                      <p:tavLst>
                                        <p:tav tm="0">
                                          <p:val>
                                            <p:strVal val="#ppt_w"/>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914400"/>
            <a:ext cx="7772400" cy="3754874"/>
          </a:xfrm>
          <a:prstGeom prst="rect">
            <a:avLst/>
          </a:prstGeom>
          <a:noFill/>
        </p:spPr>
        <p:txBody>
          <a:bodyPr wrap="square" rtlCol="0">
            <a:spAutoFit/>
          </a:bodyPr>
          <a:lstStyle/>
          <a:p>
            <a:pPr algn="just"/>
            <a:r>
              <a:rPr lang="id-ID" sz="1400" b="1" dirty="0" smtClean="0">
                <a:latin typeface="Times New Roman" pitchFamily="18" charset="0"/>
                <a:cs typeface="Times New Roman" pitchFamily="18" charset="0"/>
              </a:rPr>
              <a:t>Kerjakan</a:t>
            </a:r>
            <a:r>
              <a:rPr lang="en-US" sz="1400" b="1" dirty="0" smtClean="0">
                <a:latin typeface="Times New Roman" pitchFamily="18" charset="0"/>
                <a:cs typeface="Times New Roman" pitchFamily="18" charset="0"/>
              </a:rPr>
              <a:t> </a:t>
            </a:r>
            <a:r>
              <a:rPr lang="id-ID" sz="1400" b="1"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marL="342900" indent="-342900" algn="just"/>
            <a:r>
              <a:rPr lang="en-US" sz="1400" dirty="0" smtClean="0">
                <a:latin typeface="Times New Roman" pitchFamily="18" charset="0"/>
                <a:cs typeface="Times New Roman" pitchFamily="18" charset="0"/>
              </a:rPr>
              <a:t>1. </a:t>
            </a:r>
            <a:r>
              <a:rPr lang="id-ID" sz="1400" dirty="0" smtClean="0">
                <a:latin typeface="Times New Roman" pitchFamily="18" charset="0"/>
                <a:cs typeface="Times New Roman" pitchFamily="18" charset="0"/>
              </a:rPr>
              <a:t>Diketahui fungsi </a:t>
            </a:r>
            <a:r>
              <a:rPr lang="id-ID" sz="1400" i="1" dirty="0" smtClean="0">
                <a:latin typeface="Times New Roman" pitchFamily="18" charset="0"/>
                <a:cs typeface="Times New Roman" pitchFamily="18" charset="0"/>
              </a:rPr>
              <a:t>f</a:t>
            </a:r>
            <a:r>
              <a:rPr lang="en-US" sz="1400" i="1"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R</a:t>
            </a:r>
            <a:r>
              <a:rPr lang="id-ID" sz="1400" dirty="0" smtClean="0">
                <a:latin typeface="Times New Roman" pitchFamily="18" charset="0"/>
                <a:cs typeface="Times New Roman" pitchFamily="18" charset="0"/>
                <a:sym typeface="Symbol"/>
              </a:rPr>
              <a:t></a:t>
            </a:r>
            <a:r>
              <a:rPr lang="id-ID" sz="1400" i="1" dirty="0" smtClean="0">
                <a:latin typeface="Times New Roman" pitchFamily="18" charset="0"/>
                <a:cs typeface="Times New Roman" pitchFamily="18" charset="0"/>
              </a:rPr>
              <a:t>R </a:t>
            </a:r>
            <a:r>
              <a:rPr lang="id-ID" sz="1400" dirty="0" smtClean="0">
                <a:latin typeface="Times New Roman" pitchFamily="18" charset="0"/>
                <a:cs typeface="Times New Roman" pitchFamily="18" charset="0"/>
              </a:rPr>
              <a:t>dan fungsi </a:t>
            </a:r>
            <a:r>
              <a:rPr lang="id-ID" sz="1400" i="1" dirty="0" smtClean="0">
                <a:latin typeface="Times New Roman" pitchFamily="18" charset="0"/>
                <a:cs typeface="Times New Roman" pitchFamily="18" charset="0"/>
              </a:rPr>
              <a:t>g</a:t>
            </a:r>
            <a:r>
              <a:rPr lang="en-US" sz="1400" i="1"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R</a:t>
            </a:r>
            <a:r>
              <a:rPr lang="id-ID" sz="1400" dirty="0" smtClean="0">
                <a:latin typeface="Times New Roman" pitchFamily="18" charset="0"/>
                <a:cs typeface="Times New Roman" pitchFamily="18" charset="0"/>
                <a:sym typeface="Symbol"/>
              </a:rPr>
              <a:t></a:t>
            </a:r>
            <a:r>
              <a:rPr lang="id-ID" sz="1400" i="1" dirty="0" smtClean="0">
                <a:latin typeface="Times New Roman" pitchFamily="18" charset="0"/>
                <a:cs typeface="Times New Roman" pitchFamily="18" charset="0"/>
              </a:rPr>
              <a:t>R </a:t>
            </a:r>
            <a:r>
              <a:rPr lang="id-ID" sz="1400" dirty="0" smtClean="0">
                <a:latin typeface="Times New Roman" pitchFamily="18" charset="0"/>
                <a:cs typeface="Times New Roman" pitchFamily="18" charset="0"/>
              </a:rPr>
              <a:t>ditentukan oleh rumus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2</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+ 3 dan</a:t>
            </a:r>
            <a:r>
              <a:rPr lang="en-US"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g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a:t>
            </a:r>
            <a:r>
              <a:rPr lang="id-ID" sz="1400" i="1" dirty="0" smtClean="0">
                <a:latin typeface="Times New Roman" pitchFamily="18" charset="0"/>
                <a:cs typeface="Times New Roman" pitchFamily="18" charset="0"/>
              </a:rPr>
              <a:t>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 2.</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a. Rumus fungsi (</a:t>
            </a:r>
            <a:r>
              <a:rPr lang="id-ID" sz="1400" i="1" dirty="0" smtClean="0">
                <a:latin typeface="Times New Roman" pitchFamily="18" charset="0"/>
                <a:cs typeface="Times New Roman" pitchFamily="18" charset="0"/>
              </a:rPr>
              <a:t>gof</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dan (</a:t>
            </a:r>
            <a:r>
              <a:rPr lang="id-ID" sz="1400" i="1" dirty="0" smtClean="0">
                <a:latin typeface="Times New Roman" pitchFamily="18" charset="0"/>
                <a:cs typeface="Times New Roman" pitchFamily="18" charset="0"/>
              </a:rPr>
              <a:t>fog</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b. Nilai fungsi (</a:t>
            </a:r>
            <a:r>
              <a:rPr lang="id-ID" sz="1400" i="1" dirty="0" smtClean="0">
                <a:latin typeface="Times New Roman" pitchFamily="18" charset="0"/>
                <a:cs typeface="Times New Roman" pitchFamily="18" charset="0"/>
              </a:rPr>
              <a:t>gof</a:t>
            </a:r>
            <a:r>
              <a:rPr lang="id-ID" sz="1400" dirty="0" smtClean="0">
                <a:latin typeface="Times New Roman" pitchFamily="18" charset="0"/>
                <a:cs typeface="Times New Roman" pitchFamily="18" charset="0"/>
              </a:rPr>
              <a:t>) (–4)</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Nilai fungsi (</a:t>
            </a:r>
            <a:r>
              <a:rPr lang="id-ID" sz="1400" i="1" dirty="0" smtClean="0">
                <a:latin typeface="Times New Roman" pitchFamily="18" charset="0"/>
                <a:cs typeface="Times New Roman" pitchFamily="18" charset="0"/>
              </a:rPr>
              <a:t>fog</a:t>
            </a:r>
            <a:r>
              <a:rPr lang="id-ID" sz="1400" dirty="0" smtClean="0">
                <a:latin typeface="Times New Roman" pitchFamily="18" charset="0"/>
                <a:cs typeface="Times New Roman" pitchFamily="18" charset="0"/>
              </a:rPr>
              <a:t>) (4)</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p>
          <a:p>
            <a:pPr algn="just"/>
            <a:r>
              <a:rPr lang="id-ID" sz="1400" dirty="0" smtClean="0">
                <a:latin typeface="Times New Roman" pitchFamily="18" charset="0"/>
                <a:cs typeface="Times New Roman" pitchFamily="18" charset="0"/>
              </a:rPr>
              <a:t>2. Tentukan rumus fungsi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dan nilai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(2) jika diketahui:</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a:t>
            </a:r>
            <a:r>
              <a:rPr lang="id-ID" sz="1400" i="1" dirty="0" smtClean="0">
                <a:latin typeface="Times New Roman" pitchFamily="18" charset="0"/>
                <a:cs typeface="Times New Roman" pitchFamily="18" charset="0"/>
              </a:rPr>
              <a:t>g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+ 2 dan (</a:t>
            </a:r>
            <a:r>
              <a:rPr lang="id-ID" sz="1400" i="1" dirty="0" smtClean="0">
                <a:latin typeface="Times New Roman" pitchFamily="18" charset="0"/>
                <a:cs typeface="Times New Roman" pitchFamily="18" charset="0"/>
              </a:rPr>
              <a:t>gof</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a:t>
            </a:r>
            <a:r>
              <a:rPr lang="id-ID" sz="1400" i="1" dirty="0" smtClean="0">
                <a:latin typeface="Times New Roman" pitchFamily="18" charset="0"/>
                <a:cs typeface="Times New Roman" pitchFamily="18" charset="0"/>
              </a:rPr>
              <a:t>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6</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+ 9</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a:t>
            </a:r>
            <a:r>
              <a:rPr lang="id-ID" sz="1400" i="1" dirty="0" smtClean="0">
                <a:latin typeface="Times New Roman" pitchFamily="18" charset="0"/>
                <a:cs typeface="Times New Roman" pitchFamily="18" charset="0"/>
              </a:rPr>
              <a:t>g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+ 5 </a:t>
            </a:r>
            <a:r>
              <a:rPr lang="id-ID" sz="1400" dirty="0" smtClean="0">
                <a:latin typeface="Times New Roman" pitchFamily="18" charset="0"/>
                <a:cs typeface="Times New Roman" pitchFamily="18" charset="0"/>
              </a:rPr>
              <a:t>dan (</a:t>
            </a:r>
            <a:r>
              <a:rPr lang="id-ID" sz="1400" i="1" dirty="0" smtClean="0">
                <a:latin typeface="Times New Roman" pitchFamily="18" charset="0"/>
                <a:cs typeface="Times New Roman" pitchFamily="18" charset="0"/>
              </a:rPr>
              <a:t>gof</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1)</a:t>
            </a:r>
            <a:r>
              <a:rPr lang="en-US" sz="1400" baseline="30000" dirty="0" smtClean="0">
                <a:latin typeface="Times New Roman" pitchFamily="18" charset="0"/>
                <a:cs typeface="Times New Roman" pitchFamily="18" charset="0"/>
              </a:rPr>
              <a:t>2</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p>
          <a:p>
            <a:pPr algn="just"/>
            <a:r>
              <a:rPr lang="id-ID" sz="1400" dirty="0" smtClean="0">
                <a:latin typeface="Times New Roman" pitchFamily="18" charset="0"/>
                <a:cs typeface="Times New Roman" pitchFamily="18" charset="0"/>
              </a:rPr>
              <a:t>3. Diketahui fungsi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2</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 3 dan (</a:t>
            </a:r>
            <a:r>
              <a:rPr lang="id-ID" sz="1400" i="1" dirty="0" smtClean="0">
                <a:latin typeface="Times New Roman" pitchFamily="18" charset="0"/>
                <a:cs typeface="Times New Roman" pitchFamily="18" charset="0"/>
              </a:rPr>
              <a:t>f</a:t>
            </a:r>
            <a:r>
              <a:rPr lang="id-ID" sz="1400" dirty="0" smtClean="0">
                <a:latin typeface="Times New Roman" pitchFamily="18" charset="0"/>
                <a:cs typeface="Times New Roman" pitchFamily="18" charset="0"/>
              </a:rPr>
              <a:t>o</a:t>
            </a:r>
            <a:r>
              <a:rPr lang="id-ID" sz="1400" i="1" dirty="0" smtClean="0">
                <a:latin typeface="Times New Roman" pitchFamily="18" charset="0"/>
                <a:cs typeface="Times New Roman" pitchFamily="18" charset="0"/>
              </a:rPr>
              <a:t>g</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 = 3.</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Jika </a:t>
            </a:r>
            <a:r>
              <a:rPr lang="id-ID" sz="1400" i="1" dirty="0" smtClean="0">
                <a:latin typeface="Times New Roman" pitchFamily="18" charset="0"/>
                <a:cs typeface="Times New Roman" pitchFamily="18" charset="0"/>
              </a:rPr>
              <a:t>g</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4</a:t>
            </a:r>
            <a:r>
              <a:rPr lang="en-US" sz="1400" i="1" dirty="0" smtClean="0">
                <a:latin typeface="Times New Roman" pitchFamily="18" charset="0"/>
                <a:cs typeface="Times New Roman" pitchFamily="18" charset="0"/>
              </a:rPr>
              <a:t>x</a:t>
            </a:r>
            <a:r>
              <a:rPr lang="en-US" sz="1400" i="1" baseline="30000" dirty="0" smtClean="0">
                <a:latin typeface="Times New Roman" pitchFamily="18" charset="0"/>
                <a:cs typeface="Times New Roman" pitchFamily="18" charset="0"/>
              </a:rPr>
              <a:t>2</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5</a:t>
            </a:r>
            <a:r>
              <a:rPr lang="en-US" sz="1400" i="1" dirty="0" smtClean="0">
                <a:latin typeface="Times New Roman" pitchFamily="18" charset="0"/>
                <a:cs typeface="Times New Roman" pitchFamily="18" charset="0"/>
              </a:rPr>
              <a:t>x + </a:t>
            </a:r>
            <a:r>
              <a:rPr lang="en-US" sz="1400" dirty="0" smtClean="0">
                <a:latin typeface="Times New Roman" pitchFamily="18" charset="0"/>
                <a:cs typeface="Times New Roman" pitchFamily="18" charset="0"/>
              </a:rPr>
              <a:t>3, </a:t>
            </a:r>
            <a:r>
              <a:rPr lang="id-ID" sz="1400" dirty="0" smtClean="0">
                <a:latin typeface="Times New Roman" pitchFamily="18" charset="0"/>
                <a:cs typeface="Times New Roman" pitchFamily="18" charset="0"/>
              </a:rPr>
              <a:t>maka tentukan nilai </a:t>
            </a:r>
            <a:r>
              <a:rPr lang="id-ID" sz="1400" i="1" dirty="0" smtClean="0">
                <a:latin typeface="Times New Roman" pitchFamily="18" charset="0"/>
                <a:cs typeface="Times New Roman" pitchFamily="18" charset="0"/>
              </a:rPr>
              <a:t>a</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p>
          <a:p>
            <a:pPr algn="just"/>
            <a:r>
              <a:rPr lang="id-ID" sz="1400" dirty="0" smtClean="0">
                <a:latin typeface="Times New Roman" pitchFamily="18" charset="0"/>
                <a:cs typeface="Times New Roman" pitchFamily="18" charset="0"/>
              </a:rPr>
              <a:t>4. Diketahui fungsi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R</a:t>
            </a:r>
            <a:r>
              <a:rPr lang="id-ID" sz="1400" dirty="0" smtClean="0">
                <a:latin typeface="Times New Roman" pitchFamily="18" charset="0"/>
                <a:cs typeface="Times New Roman" pitchFamily="18" charset="0"/>
                <a:sym typeface="Symbol"/>
              </a:rPr>
              <a:t></a:t>
            </a:r>
            <a:r>
              <a:rPr lang="id-ID" sz="1400" i="1" dirty="0" smtClean="0">
                <a:latin typeface="Times New Roman" pitchFamily="18" charset="0"/>
                <a:cs typeface="Times New Roman" pitchFamily="18" charset="0"/>
              </a:rPr>
              <a:t>R</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g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R</a:t>
            </a:r>
            <a:r>
              <a:rPr lang="id-ID" sz="1400" dirty="0" smtClean="0">
                <a:latin typeface="Times New Roman" pitchFamily="18" charset="0"/>
                <a:cs typeface="Times New Roman" pitchFamily="18" charset="0"/>
                <a:sym typeface="Symbol"/>
              </a:rPr>
              <a:t></a:t>
            </a:r>
            <a:r>
              <a:rPr lang="id-ID" sz="1400" i="1" dirty="0" smtClean="0">
                <a:latin typeface="Times New Roman" pitchFamily="18" charset="0"/>
                <a:cs typeface="Times New Roman" pitchFamily="18" charset="0"/>
              </a:rPr>
              <a:t>R </a:t>
            </a:r>
            <a:r>
              <a:rPr lang="id-ID" sz="1400" dirty="0" smtClean="0">
                <a:latin typeface="Times New Roman" pitchFamily="18" charset="0"/>
                <a:cs typeface="Times New Roman" pitchFamily="18" charset="0"/>
              </a:rPr>
              <a:t>dan ditentukan oleh rumus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+ 2, </a:t>
            </a:r>
            <a:r>
              <a:rPr lang="id-ID" sz="1400" i="1" dirty="0" smtClean="0">
                <a:latin typeface="Times New Roman" pitchFamily="18" charset="0"/>
                <a:cs typeface="Times New Roman" pitchFamily="18" charset="0"/>
              </a:rPr>
              <a:t>g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3</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1 </a:t>
            </a:r>
            <a:r>
              <a:rPr lang="id-ID" sz="1400" dirty="0" smtClean="0">
                <a:latin typeface="Times New Roman" pitchFamily="18" charset="0"/>
                <a:cs typeface="Times New Roman" pitchFamily="18" charset="0"/>
              </a:rPr>
              <a:t>dan </a:t>
            </a:r>
            <a:r>
              <a:rPr lang="id-ID" sz="1400" i="1" dirty="0" smtClean="0">
                <a:latin typeface="Times New Roman" pitchFamily="18" charset="0"/>
                <a:cs typeface="Times New Roman" pitchFamily="18" charset="0"/>
              </a:rPr>
              <a:t>h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2</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a. Rumus fungsi (</a:t>
            </a:r>
            <a:r>
              <a:rPr lang="id-ID" sz="1400" i="1" dirty="0" smtClean="0">
                <a:latin typeface="Times New Roman" pitchFamily="18" charset="0"/>
                <a:cs typeface="Times New Roman" pitchFamily="18" charset="0"/>
              </a:rPr>
              <a:t>fog</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dan (</a:t>
            </a:r>
            <a:r>
              <a:rPr lang="id-ID" sz="1400" i="1" dirty="0" smtClean="0">
                <a:latin typeface="Times New Roman" pitchFamily="18" charset="0"/>
                <a:cs typeface="Times New Roman" pitchFamily="18" charset="0"/>
              </a:rPr>
              <a:t>goh</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b. Rumus fungsi ((</a:t>
            </a:r>
            <a:r>
              <a:rPr lang="id-ID" sz="1400" i="1" dirty="0" smtClean="0">
                <a:latin typeface="Times New Roman" pitchFamily="18" charset="0"/>
                <a:cs typeface="Times New Roman" pitchFamily="18" charset="0"/>
              </a:rPr>
              <a:t>fog</a:t>
            </a:r>
            <a:r>
              <a:rPr lang="id-ID" sz="1400" dirty="0" smtClean="0">
                <a:latin typeface="Times New Roman" pitchFamily="18" charset="0"/>
                <a:cs typeface="Times New Roman" pitchFamily="18" charset="0"/>
              </a:rPr>
              <a:t>)o</a:t>
            </a:r>
            <a:r>
              <a:rPr lang="id-ID" sz="1400" i="1" dirty="0" smtClean="0">
                <a:latin typeface="Times New Roman" pitchFamily="18" charset="0"/>
                <a:cs typeface="Times New Roman" pitchFamily="18" charset="0"/>
              </a:rPr>
              <a:t>h</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dan (</a:t>
            </a:r>
            <a:r>
              <a:rPr lang="id-ID" sz="1400" i="1" dirty="0" smtClean="0">
                <a:latin typeface="Times New Roman" pitchFamily="18" charset="0"/>
                <a:cs typeface="Times New Roman" pitchFamily="18" charset="0"/>
              </a:rPr>
              <a:t>f</a:t>
            </a:r>
            <a:r>
              <a:rPr lang="id-ID" sz="1400" dirty="0" smtClean="0">
                <a:latin typeface="Times New Roman" pitchFamily="18" charset="0"/>
                <a:cs typeface="Times New Roman" pitchFamily="18" charset="0"/>
              </a:rPr>
              <a:t>o(</a:t>
            </a:r>
            <a:r>
              <a:rPr lang="id-ID" sz="1400" i="1" dirty="0" smtClean="0">
                <a:latin typeface="Times New Roman" pitchFamily="18" charset="0"/>
                <a:cs typeface="Times New Roman" pitchFamily="18" charset="0"/>
              </a:rPr>
              <a:t>g</a:t>
            </a:r>
            <a:r>
              <a:rPr lang="id-ID" sz="1400" dirty="0" smtClean="0">
                <a:latin typeface="Times New Roman" pitchFamily="18" charset="0"/>
                <a:cs typeface="Times New Roman" pitchFamily="18" charset="0"/>
              </a:rPr>
              <a:t>o</a:t>
            </a:r>
            <a:r>
              <a:rPr lang="id-ID" sz="1400" i="1" dirty="0" smtClean="0">
                <a:latin typeface="Times New Roman" pitchFamily="18" charset="0"/>
                <a:cs typeface="Times New Roman" pitchFamily="18" charset="0"/>
              </a:rPr>
              <a:t>h</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p>
          <a:p>
            <a:pPr algn="just"/>
            <a:r>
              <a:rPr lang="id-ID" sz="1400" dirty="0" smtClean="0">
                <a:latin typeface="Times New Roman" pitchFamily="18" charset="0"/>
                <a:cs typeface="Times New Roman" pitchFamily="18" charset="0"/>
              </a:rPr>
              <a:t>5. Jika diketahui </a:t>
            </a:r>
            <a:r>
              <a:rPr lang="id-ID" sz="1400" i="1" dirty="0" smtClean="0">
                <a:latin typeface="Times New Roman" pitchFamily="18" charset="0"/>
                <a:cs typeface="Times New Roman" pitchFamily="18" charset="0"/>
              </a:rPr>
              <a:t>f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2 –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a:t>
            </a:r>
            <a:r>
              <a:rPr lang="id-ID" sz="1400" i="1" dirty="0" smtClean="0">
                <a:latin typeface="Times New Roman" pitchFamily="18" charset="0"/>
                <a:cs typeface="Times New Roman" pitchFamily="18" charset="0"/>
              </a:rPr>
              <a:t>g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2 +1, dan </a:t>
            </a:r>
            <a:r>
              <a:rPr lang="id-ID" sz="1400" i="1" dirty="0" smtClean="0">
                <a:latin typeface="Times New Roman" pitchFamily="18" charset="0"/>
                <a:cs typeface="Times New Roman" pitchFamily="18" charset="0"/>
              </a:rPr>
              <a:t>h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3</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Tentukan nilai </a:t>
            </a:r>
            <a:r>
              <a:rPr lang="id-ID" sz="1400" i="1" dirty="0" smtClean="0">
                <a:latin typeface="Times New Roman" pitchFamily="18" charset="0"/>
                <a:cs typeface="Times New Roman" pitchFamily="18" charset="0"/>
              </a:rPr>
              <a:t>x </a:t>
            </a:r>
            <a:r>
              <a:rPr lang="id-ID" sz="1400" dirty="0" smtClean="0">
                <a:latin typeface="Times New Roman" pitchFamily="18" charset="0"/>
                <a:cs typeface="Times New Roman" pitchFamily="18" charset="0"/>
              </a:rPr>
              <a:t>jika (</a:t>
            </a:r>
            <a:r>
              <a:rPr lang="id-ID" sz="1400" i="1" dirty="0" smtClean="0">
                <a:latin typeface="Times New Roman" pitchFamily="18" charset="0"/>
                <a:cs typeface="Times New Roman" pitchFamily="18" charset="0"/>
              </a:rPr>
              <a:t>hogof</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x</a:t>
            </a:r>
            <a:r>
              <a:rPr lang="id-ID" sz="1400" dirty="0" smtClean="0">
                <a:latin typeface="Times New Roman" pitchFamily="18" charset="0"/>
                <a:cs typeface="Times New Roman" pitchFamily="18" charset="0"/>
              </a:rPr>
              <a:t>) = 6!</a:t>
            </a:r>
            <a:endParaRPr lang="en-US" sz="1400" dirty="0">
              <a:latin typeface="Times New Roman" pitchFamily="18" charset="0"/>
              <a:cs typeface="Times New Roman" pitchFamily="18" charset="0"/>
            </a:endParaRPr>
          </a:p>
        </p:txBody>
      </p:sp>
      <p:sp>
        <p:nvSpPr>
          <p:cNvPr id="8" name="Action Button: Home 7">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Content Placeholder 2"/>
          <p:cNvSpPr txBox="1">
            <a:spLocks/>
          </p:cNvSpPr>
          <p:nvPr/>
        </p:nvSpPr>
        <p:spPr>
          <a:xfrm>
            <a:off x="0" y="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Latihan</a:t>
            </a:r>
            <a:r>
              <a:rPr lang="en-US" sz="2400" dirty="0" smtClean="0">
                <a:solidFill>
                  <a:schemeClr val="tx1"/>
                </a:solidFill>
                <a:latin typeface="Britannic Bold" pitchFamily="34" charset="0"/>
              </a:rPr>
              <a:t> 2</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6" name="Picture 5" descr="GN.jpeg"/>
          <p:cNvPicPr>
            <a:picLocks noChangeAspect="1"/>
          </p:cNvPicPr>
          <p:nvPr/>
        </p:nvPicPr>
        <p:blipFill>
          <a:blip r:embed="rId4"/>
          <a:stretch>
            <a:fillRect/>
          </a:stretch>
        </p:blipFill>
        <p:spPr>
          <a:xfrm>
            <a:off x="8153400" y="0"/>
            <a:ext cx="990600" cy="5562600"/>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par>
                          <p:cTn id="17" fill="hold">
                            <p:stCondLst>
                              <p:cond delay="850"/>
                            </p:stCondLst>
                            <p:childTnLst>
                              <p:par>
                                <p:cTn id="18" presetID="2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edg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bvhf.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869752"/>
            <a:ext cx="7696200" cy="4616648"/>
          </a:xfrm>
          <a:prstGeom prst="rect">
            <a:avLst/>
          </a:prstGeom>
          <a:noFill/>
        </p:spPr>
        <p:txBody>
          <a:bodyPr wrap="square" rtlCol="0">
            <a:spAutoFit/>
          </a:bodyPr>
          <a:lstStyle/>
          <a:p>
            <a:pPr algn="just"/>
            <a:r>
              <a:rPr lang="id-ID" sz="1400" b="1" dirty="0" smtClean="0">
                <a:latin typeface="Times New Roman" pitchFamily="18" charset="0"/>
                <a:cs typeface="Times New Roman" pitchFamily="18" charset="0"/>
              </a:rPr>
              <a:t>Kerjakan</a:t>
            </a:r>
            <a:r>
              <a:rPr lang="en-US" sz="1400" b="1" dirty="0" smtClean="0">
                <a:latin typeface="Times New Roman" pitchFamily="18" charset="0"/>
                <a:cs typeface="Times New Roman" pitchFamily="18" charset="0"/>
              </a:rPr>
              <a:t> </a:t>
            </a:r>
            <a:r>
              <a:rPr lang="id-ID" sz="1400" b="1"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fungsi–fungsi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berurutan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a.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{(5, 2), (6, 1), (7, 4), (8, 3)}</a:t>
            </a:r>
          </a:p>
          <a:p>
            <a:pPr algn="just"/>
            <a:r>
              <a:rPr lang="en-US" sz="1400" dirty="0" smtClean="0">
                <a:latin typeface="Times New Roman" pitchFamily="18" charset="0"/>
                <a:cs typeface="Times New Roman" pitchFamily="18" charset="0"/>
              </a:rPr>
              <a:t>b.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{(3, </a:t>
            </a:r>
            <a:r>
              <a:rPr lang="en-US" sz="1400" i="1" dirty="0" smtClean="0">
                <a:latin typeface="Times New Roman" pitchFamily="18" charset="0"/>
                <a:cs typeface="Times New Roman" pitchFamily="18" charset="0"/>
              </a:rPr>
              <a:t>c</a:t>
            </a:r>
            <a:r>
              <a:rPr lang="en-US" sz="1400" dirty="0" smtClean="0">
                <a:latin typeface="Times New Roman" pitchFamily="18" charset="0"/>
                <a:cs typeface="Times New Roman" pitchFamily="18" charset="0"/>
              </a:rPr>
              <a:t>), (2, </a:t>
            </a:r>
            <a:r>
              <a:rPr lang="en-US" sz="1400" i="1" dirty="0" smtClean="0">
                <a:latin typeface="Times New Roman" pitchFamily="18" charset="0"/>
                <a:cs typeface="Times New Roman" pitchFamily="18" charset="0"/>
              </a:rPr>
              <a:t>d</a:t>
            </a:r>
            <a:r>
              <a:rPr lang="en-US" sz="1400" dirty="0" smtClean="0">
                <a:latin typeface="Times New Roman" pitchFamily="18" charset="0"/>
                <a:cs typeface="Times New Roman" pitchFamily="18" charset="0"/>
              </a:rPr>
              <a:t>), (1, </a:t>
            </a:r>
            <a:r>
              <a:rPr lang="en-US" sz="1400" i="1" dirty="0" smtClean="0">
                <a:latin typeface="Times New Roman" pitchFamily="18" charset="0"/>
                <a:cs typeface="Times New Roman" pitchFamily="18" charset="0"/>
              </a:rPr>
              <a:t>e</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2.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a.				b.</a:t>
            </a:r>
          </a:p>
          <a:p>
            <a:pPr algn="just"/>
            <a:r>
              <a:rPr lang="en-US" sz="1400" dirty="0" smtClean="0">
                <a:latin typeface="Times New Roman" pitchFamily="18" charset="0"/>
                <a:cs typeface="Times New Roman" pitchFamily="18" charset="0"/>
              </a:rPr>
              <a:t>		 </a:t>
            </a: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3. </a:t>
            </a:r>
            <a:r>
              <a:rPr lang="en-US" sz="1400" dirty="0" err="1" smtClean="0">
                <a:latin typeface="Times New Roman" pitchFamily="18" charset="0"/>
                <a:cs typeface="Times New Roman" pitchFamily="18" charset="0"/>
              </a:rPr>
              <a:t>Mengapa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4.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i="1" baseline="30000" dirty="0" smtClean="0">
                <a:latin typeface="Times New Roman" pitchFamily="18" charset="0"/>
                <a:cs typeface="Times New Roman" pitchFamily="18" charset="0"/>
              </a:rPr>
              <a:t>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fungsi–fungsi</a:t>
            </a:r>
            <a:r>
              <a:rPr lang="en-US" sz="1400" dirty="0" smtClean="0">
                <a:latin typeface="Times New Roman" pitchFamily="18" charset="0"/>
                <a:cs typeface="Times New Roman" pitchFamily="18" charset="0"/>
              </a:rPr>
              <a:t> 5</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7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2</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 5!</a:t>
            </a:r>
          </a:p>
          <a:p>
            <a:pPr algn="just"/>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didefinisikan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3</a:t>
            </a:r>
            <a:r>
              <a:rPr lang="en-US" sz="1400" dirty="0" smtClean="0">
                <a:latin typeface="Times New Roman" pitchFamily="18" charset="0"/>
                <a:cs typeface="Times New Roman" pitchFamily="18" charset="0"/>
              </a:rPr>
              <a:t> + 5.</a:t>
            </a:r>
            <a:endParaRPr lang="id-ID"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rumus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nilai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baseline="300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 (13)!</a:t>
            </a:r>
          </a:p>
        </p:txBody>
      </p:sp>
      <p:pic>
        <p:nvPicPr>
          <p:cNvPr id="4" name="Picture 3"/>
          <p:cNvPicPr/>
          <p:nvPr/>
        </p:nvPicPr>
        <p:blipFill>
          <a:blip r:embed="rId4"/>
          <a:srcRect/>
          <a:stretch>
            <a:fillRect/>
          </a:stretch>
        </p:blipFill>
        <p:spPr bwMode="auto">
          <a:xfrm>
            <a:off x="457200" y="2557130"/>
            <a:ext cx="1600200" cy="1405270"/>
          </a:xfrm>
          <a:prstGeom prst="rect">
            <a:avLst/>
          </a:prstGeom>
          <a:noFill/>
          <a:ln w="9525">
            <a:noFill/>
            <a:miter lim="800000"/>
            <a:headEnd/>
            <a:tailEnd/>
          </a:ln>
        </p:spPr>
      </p:pic>
      <p:sp>
        <p:nvSpPr>
          <p:cNvPr id="9217" name="Text Box 1"/>
          <p:cNvSpPr txBox="1">
            <a:spLocks noChangeArrowheads="1"/>
          </p:cNvSpPr>
          <p:nvPr/>
        </p:nvSpPr>
        <p:spPr bwMode="auto">
          <a:xfrm>
            <a:off x="609600" y="2657475"/>
            <a:ext cx="198437" cy="2778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Text Box 2"/>
          <p:cNvSpPr txBox="1">
            <a:spLocks noChangeArrowheads="1"/>
          </p:cNvSpPr>
          <p:nvPr/>
        </p:nvSpPr>
        <p:spPr bwMode="auto">
          <a:xfrm>
            <a:off x="628650" y="2932112"/>
            <a:ext cx="180975" cy="287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9" name="Text Box 3"/>
          <p:cNvSpPr txBox="1">
            <a:spLocks noChangeArrowheads="1"/>
          </p:cNvSpPr>
          <p:nvPr/>
        </p:nvSpPr>
        <p:spPr bwMode="auto">
          <a:xfrm>
            <a:off x="596900" y="3219450"/>
            <a:ext cx="212725" cy="2444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0" name="Text Box 4"/>
          <p:cNvSpPr txBox="1">
            <a:spLocks noChangeArrowheads="1"/>
          </p:cNvSpPr>
          <p:nvPr/>
        </p:nvSpPr>
        <p:spPr bwMode="auto">
          <a:xfrm>
            <a:off x="609600" y="3581400"/>
            <a:ext cx="169862" cy="2047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1" name="Text Box 5"/>
          <p:cNvSpPr txBox="1">
            <a:spLocks noChangeArrowheads="1"/>
          </p:cNvSpPr>
          <p:nvPr/>
        </p:nvSpPr>
        <p:spPr bwMode="auto">
          <a:xfrm>
            <a:off x="1676400" y="2667000"/>
            <a:ext cx="212725" cy="2349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2" name="Text Box 6"/>
          <p:cNvSpPr txBox="1">
            <a:spLocks noChangeArrowheads="1"/>
          </p:cNvSpPr>
          <p:nvPr/>
        </p:nvSpPr>
        <p:spPr bwMode="auto">
          <a:xfrm>
            <a:off x="1703387" y="3028950"/>
            <a:ext cx="180975" cy="2127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3" name="Text Box 7"/>
          <p:cNvSpPr txBox="1">
            <a:spLocks noChangeArrowheads="1"/>
          </p:cNvSpPr>
          <p:nvPr/>
        </p:nvSpPr>
        <p:spPr bwMode="auto">
          <a:xfrm>
            <a:off x="1714500" y="3327400"/>
            <a:ext cx="147637" cy="2032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4" name="Text Box 8"/>
          <p:cNvSpPr txBox="1">
            <a:spLocks noChangeArrowheads="1"/>
          </p:cNvSpPr>
          <p:nvPr/>
        </p:nvSpPr>
        <p:spPr bwMode="auto">
          <a:xfrm>
            <a:off x="1693862" y="3562350"/>
            <a:ext cx="168275" cy="2476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5"/>
          <a:srcRect/>
          <a:stretch>
            <a:fillRect/>
          </a:stretch>
        </p:blipFill>
        <p:spPr bwMode="auto">
          <a:xfrm>
            <a:off x="4114800" y="2590800"/>
            <a:ext cx="1600200" cy="1329070"/>
          </a:xfrm>
          <a:prstGeom prst="rect">
            <a:avLst/>
          </a:prstGeom>
          <a:noFill/>
          <a:ln w="9525">
            <a:noFill/>
            <a:miter lim="800000"/>
            <a:headEnd/>
            <a:tailEnd/>
          </a:ln>
        </p:spPr>
      </p:pic>
      <p:sp>
        <p:nvSpPr>
          <p:cNvPr id="9225" name="Text Box 9"/>
          <p:cNvSpPr txBox="1">
            <a:spLocks noChangeArrowheads="1"/>
          </p:cNvSpPr>
          <p:nvPr/>
        </p:nvSpPr>
        <p:spPr bwMode="auto">
          <a:xfrm>
            <a:off x="4267200" y="2752725"/>
            <a:ext cx="212725" cy="2555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6" name="Text Box 10"/>
          <p:cNvSpPr txBox="1">
            <a:spLocks noChangeArrowheads="1"/>
          </p:cNvSpPr>
          <p:nvPr/>
        </p:nvSpPr>
        <p:spPr bwMode="auto">
          <a:xfrm>
            <a:off x="4283075" y="3113088"/>
            <a:ext cx="180975" cy="2651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7" name="Text Box 11"/>
          <p:cNvSpPr txBox="1">
            <a:spLocks noChangeArrowheads="1"/>
          </p:cNvSpPr>
          <p:nvPr/>
        </p:nvSpPr>
        <p:spPr bwMode="auto">
          <a:xfrm>
            <a:off x="4283075" y="3457575"/>
            <a:ext cx="201612" cy="2651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8" name="Text Box 12"/>
          <p:cNvSpPr txBox="1">
            <a:spLocks noChangeArrowheads="1"/>
          </p:cNvSpPr>
          <p:nvPr/>
        </p:nvSpPr>
        <p:spPr bwMode="auto">
          <a:xfrm>
            <a:off x="5334000" y="2743200"/>
            <a:ext cx="190500" cy="2555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9" name="Text Box 13"/>
          <p:cNvSpPr txBox="1">
            <a:spLocks noChangeArrowheads="1"/>
          </p:cNvSpPr>
          <p:nvPr/>
        </p:nvSpPr>
        <p:spPr bwMode="auto">
          <a:xfrm>
            <a:off x="5348287" y="3086100"/>
            <a:ext cx="190500" cy="2540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30" name="Text Box 14"/>
          <p:cNvSpPr txBox="1">
            <a:spLocks noChangeArrowheads="1"/>
          </p:cNvSpPr>
          <p:nvPr/>
        </p:nvSpPr>
        <p:spPr bwMode="auto">
          <a:xfrm>
            <a:off x="5359400" y="3408363"/>
            <a:ext cx="201612" cy="2873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Action Button: Home 23">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Content Placeholder 2"/>
          <p:cNvSpPr txBox="1">
            <a:spLocks/>
          </p:cNvSpPr>
          <p:nvPr/>
        </p:nvSpPr>
        <p:spPr>
          <a:xfrm>
            <a:off x="0" y="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Latihan</a:t>
            </a:r>
            <a:r>
              <a:rPr lang="en-US" sz="2400" dirty="0" smtClean="0">
                <a:solidFill>
                  <a:schemeClr val="tx1"/>
                </a:solidFill>
                <a:latin typeface="Britannic Bold" pitchFamily="34" charset="0"/>
              </a:rPr>
              <a:t> 3</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23" name="Picture 22" descr="GN.jpeg"/>
          <p:cNvPicPr>
            <a:picLocks noChangeAspect="1"/>
          </p:cNvPicPr>
          <p:nvPr/>
        </p:nvPicPr>
        <p:blipFill>
          <a:blip r:embed="rId6"/>
          <a:stretch>
            <a:fillRect/>
          </a:stretch>
        </p:blipFill>
        <p:spPr>
          <a:xfrm>
            <a:off x="8153400" y="0"/>
            <a:ext cx="990600" cy="55626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
                                          </p:val>
                                        </p:tav>
                                        <p:tav tm="100000">
                                          <p:val>
                                            <p:strVal val="#ppt_x"/>
                                          </p:val>
                                        </p:tav>
                                      </p:tavLst>
                                    </p:anim>
                                    <p:anim calcmode="lin" valueType="num">
                                      <p:cBhvr>
                                        <p:cTn id="8" dur="1000" fill="hold"/>
                                        <p:tgtEl>
                                          <p:spTgt spid="23"/>
                                        </p:tgtEl>
                                        <p:attrNameLst>
                                          <p:attrName>ppt_y</p:attrName>
                                        </p:attrNameLst>
                                      </p:cBhvr>
                                      <p:tavLst>
                                        <p:tav tm="0">
                                          <p:val>
                                            <p:strVal val="#ppt_y-#ppt_h/2"/>
                                          </p:val>
                                        </p:tav>
                                        <p:tav tm="100000">
                                          <p:val>
                                            <p:strVal val="#ppt_y"/>
                                          </p:val>
                                        </p:tav>
                                      </p:tavLst>
                                    </p:anim>
                                    <p:anim calcmode="lin" valueType="num">
                                      <p:cBhvr>
                                        <p:cTn id="9" dur="1000" fill="hold"/>
                                        <p:tgtEl>
                                          <p:spTgt spid="23"/>
                                        </p:tgtEl>
                                        <p:attrNameLst>
                                          <p:attrName>ppt_w</p:attrName>
                                        </p:attrNameLst>
                                      </p:cBhvr>
                                      <p:tavLst>
                                        <p:tav tm="0">
                                          <p:val>
                                            <p:strVal val="#ppt_w"/>
                                          </p:val>
                                        </p:tav>
                                        <p:tav tm="100000">
                                          <p:val>
                                            <p:strVal val="#ppt_w"/>
                                          </p:val>
                                        </p:tav>
                                      </p:tavLst>
                                    </p:anim>
                                    <p:anim calcmode="lin" valueType="num">
                                      <p:cBhvr>
                                        <p:cTn id="10" dur="1000" fill="hold"/>
                                        <p:tgtEl>
                                          <p:spTgt spid="23"/>
                                        </p:tgtEl>
                                        <p:attrNameLst>
                                          <p:attrName>ppt_h</p:attrName>
                                        </p:attrNameLst>
                                      </p:cBhvr>
                                      <p:tavLst>
                                        <p:tav tm="0">
                                          <p:val>
                                            <p:fltVal val="0"/>
                                          </p:val>
                                        </p:tav>
                                        <p:tav tm="100000">
                                          <p:val>
                                            <p:strVal val="#ppt_h"/>
                                          </p:val>
                                        </p:tav>
                                      </p:tavLst>
                                    </p:anim>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by="(-#ppt_w*2)" calcmode="lin" valueType="num">
                                      <p:cBhvr rctx="PPT">
                                        <p:cTn id="13" dur="250" autoRev="1" fill="hold">
                                          <p:stCondLst>
                                            <p:cond delay="0"/>
                                          </p:stCondLst>
                                        </p:cTn>
                                        <p:tgtEl>
                                          <p:spTgt spid="28"/>
                                        </p:tgtEl>
                                        <p:attrNameLst>
                                          <p:attrName>ppt_w</p:attrName>
                                        </p:attrNameLst>
                                      </p:cBhvr>
                                    </p:anim>
                                    <p:anim by="(#ppt_w*0.50)" calcmode="lin" valueType="num">
                                      <p:cBhvr>
                                        <p:cTn id="14" dur="250" decel="50000" autoRev="1" fill="hold">
                                          <p:stCondLst>
                                            <p:cond delay="0"/>
                                          </p:stCondLst>
                                        </p:cTn>
                                        <p:tgtEl>
                                          <p:spTgt spid="28"/>
                                        </p:tgtEl>
                                        <p:attrNameLst>
                                          <p:attrName>ppt_x</p:attrName>
                                        </p:attrNameLst>
                                      </p:cBhvr>
                                    </p:anim>
                                    <p:anim from="(-#ppt_h/2)" to="(#ppt_y)" calcmode="lin" valueType="num">
                                      <p:cBhvr>
                                        <p:cTn id="15" dur="500" fill="hold">
                                          <p:stCondLst>
                                            <p:cond delay="0"/>
                                          </p:stCondLst>
                                        </p:cTn>
                                        <p:tgtEl>
                                          <p:spTgt spid="28"/>
                                        </p:tgtEl>
                                        <p:attrNameLst>
                                          <p:attrName>ppt_y</p:attrName>
                                        </p:attrNameLst>
                                      </p:cBhvr>
                                    </p:anim>
                                    <p:animRot by="21600000">
                                      <p:cBhvr>
                                        <p:cTn id="16" dur="500" fill="hold">
                                          <p:stCondLst>
                                            <p:cond delay="0"/>
                                          </p:stCondLst>
                                        </p:cTn>
                                        <p:tgtEl>
                                          <p:spTgt spid="28"/>
                                        </p:tgtEl>
                                        <p:attrNameLst>
                                          <p:attrName>r</p:attrName>
                                        </p:attrNameLst>
                                      </p:cBhvr>
                                    </p:animRot>
                                  </p:childTnLst>
                                </p:cTn>
                              </p:par>
                            </p:childTnLst>
                          </p:cTn>
                        </p:par>
                        <p:par>
                          <p:cTn id="17" fill="hold">
                            <p:stCondLst>
                              <p:cond delay="1000"/>
                            </p:stCondLst>
                            <p:childTnLst>
                              <p:par>
                                <p:cTn id="18" presetID="29"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2"/>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2" dur="500"/>
                                        <p:tgtEl>
                                          <p:spTgt spid="3"/>
                                        </p:tgtEl>
                                      </p:cBhvr>
                                    </p:animEffect>
                                  </p:childTnLst>
                                </p:cTn>
                              </p:par>
                            </p:childTnLst>
                          </p:cTn>
                        </p:par>
                        <p:par>
                          <p:cTn id="23" fill="hold">
                            <p:stCondLst>
                              <p:cond delay="1500"/>
                            </p:stCondLst>
                            <p:childTnLst>
                              <p:par>
                                <p:cTn id="24" presetID="2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8" dur="500"/>
                                        <p:tgtEl>
                                          <p:spTgt spid="4"/>
                                        </p:tgtEl>
                                      </p:cBhvr>
                                    </p:animEffect>
                                  </p:childTnLst>
                                </p:cTn>
                              </p:par>
                            </p:childTnLst>
                          </p:cTn>
                        </p:par>
                        <p:par>
                          <p:cTn id="29" fill="hold">
                            <p:stCondLst>
                              <p:cond delay="2000"/>
                            </p:stCondLst>
                            <p:childTnLst>
                              <p:par>
                                <p:cTn id="30" presetID="29" presetClass="entr" presetSubtype="0" fill="hold" grpId="0" nodeType="afterEffect">
                                  <p:stCondLst>
                                    <p:cond delay="0"/>
                                  </p:stCondLst>
                                  <p:childTnLst>
                                    <p:set>
                                      <p:cBhvr>
                                        <p:cTn id="31" dur="1" fill="hold">
                                          <p:stCondLst>
                                            <p:cond delay="0"/>
                                          </p:stCondLst>
                                        </p:cTn>
                                        <p:tgtEl>
                                          <p:spTgt spid="9217"/>
                                        </p:tgtEl>
                                        <p:attrNameLst>
                                          <p:attrName>style.visibility</p:attrName>
                                        </p:attrNameLst>
                                      </p:cBhvr>
                                      <p:to>
                                        <p:strVal val="visible"/>
                                      </p:to>
                                    </p:set>
                                    <p:anim calcmode="lin" valueType="num">
                                      <p:cBhvr>
                                        <p:cTn id="32" dur="500" fill="hold"/>
                                        <p:tgtEl>
                                          <p:spTgt spid="9217"/>
                                        </p:tgtEl>
                                        <p:attrNameLst>
                                          <p:attrName>ppt_x</p:attrName>
                                        </p:attrNameLst>
                                      </p:cBhvr>
                                      <p:tavLst>
                                        <p:tav tm="0">
                                          <p:val>
                                            <p:strVal val="#ppt_x-.2"/>
                                          </p:val>
                                        </p:tav>
                                        <p:tav tm="100000">
                                          <p:val>
                                            <p:strVal val="#ppt_x"/>
                                          </p:val>
                                        </p:tav>
                                      </p:tavLst>
                                    </p:anim>
                                    <p:anim calcmode="lin" valueType="num">
                                      <p:cBhvr>
                                        <p:cTn id="33" dur="500" fill="hold"/>
                                        <p:tgtEl>
                                          <p:spTgt spid="9217"/>
                                        </p:tgtEl>
                                        <p:attrNameLst>
                                          <p:attrName>ppt_y</p:attrName>
                                        </p:attrNameLst>
                                      </p:cBhvr>
                                      <p:tavLst>
                                        <p:tav tm="0">
                                          <p:val>
                                            <p:strVal val="#ppt_y"/>
                                          </p:val>
                                        </p:tav>
                                        <p:tav tm="100000">
                                          <p:val>
                                            <p:strVal val="#ppt_y"/>
                                          </p:val>
                                        </p:tav>
                                      </p:tavLst>
                                    </p:anim>
                                    <p:animEffect transition="in" filter="wipe(right)" prLst="gradientSize: 0.1">
                                      <p:cBhvr>
                                        <p:cTn id="34" dur="500"/>
                                        <p:tgtEl>
                                          <p:spTgt spid="9217"/>
                                        </p:tgtEl>
                                      </p:cBhvr>
                                    </p:animEffect>
                                  </p:childTnLst>
                                </p:cTn>
                              </p:par>
                            </p:childTnLst>
                          </p:cTn>
                        </p:par>
                        <p:par>
                          <p:cTn id="35" fill="hold">
                            <p:stCondLst>
                              <p:cond delay="2500"/>
                            </p:stCondLst>
                            <p:childTnLst>
                              <p:par>
                                <p:cTn id="36" presetID="29" presetClass="entr" presetSubtype="0" fill="hold" grpId="0" nodeType="afterEffect">
                                  <p:stCondLst>
                                    <p:cond delay="0"/>
                                  </p:stCondLst>
                                  <p:childTnLst>
                                    <p:set>
                                      <p:cBhvr>
                                        <p:cTn id="37" dur="1" fill="hold">
                                          <p:stCondLst>
                                            <p:cond delay="0"/>
                                          </p:stCondLst>
                                        </p:cTn>
                                        <p:tgtEl>
                                          <p:spTgt spid="9218"/>
                                        </p:tgtEl>
                                        <p:attrNameLst>
                                          <p:attrName>style.visibility</p:attrName>
                                        </p:attrNameLst>
                                      </p:cBhvr>
                                      <p:to>
                                        <p:strVal val="visible"/>
                                      </p:to>
                                    </p:set>
                                    <p:anim calcmode="lin" valueType="num">
                                      <p:cBhvr>
                                        <p:cTn id="38" dur="500" fill="hold"/>
                                        <p:tgtEl>
                                          <p:spTgt spid="9218"/>
                                        </p:tgtEl>
                                        <p:attrNameLst>
                                          <p:attrName>ppt_x</p:attrName>
                                        </p:attrNameLst>
                                      </p:cBhvr>
                                      <p:tavLst>
                                        <p:tav tm="0">
                                          <p:val>
                                            <p:strVal val="#ppt_x-.2"/>
                                          </p:val>
                                        </p:tav>
                                        <p:tav tm="100000">
                                          <p:val>
                                            <p:strVal val="#ppt_x"/>
                                          </p:val>
                                        </p:tav>
                                      </p:tavLst>
                                    </p:anim>
                                    <p:anim calcmode="lin" valueType="num">
                                      <p:cBhvr>
                                        <p:cTn id="39" dur="5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40" dur="500"/>
                                        <p:tgtEl>
                                          <p:spTgt spid="9218"/>
                                        </p:tgtEl>
                                      </p:cBhvr>
                                    </p:animEffect>
                                  </p:childTnLst>
                                </p:cTn>
                              </p:par>
                            </p:childTnLst>
                          </p:cTn>
                        </p:par>
                        <p:par>
                          <p:cTn id="41" fill="hold">
                            <p:stCondLst>
                              <p:cond delay="3000"/>
                            </p:stCondLst>
                            <p:childTnLst>
                              <p:par>
                                <p:cTn id="42" presetID="29" presetClass="entr" presetSubtype="0" fill="hold" grpId="0" nodeType="afterEffect">
                                  <p:stCondLst>
                                    <p:cond delay="0"/>
                                  </p:stCondLst>
                                  <p:childTnLst>
                                    <p:set>
                                      <p:cBhvr>
                                        <p:cTn id="43" dur="1" fill="hold">
                                          <p:stCondLst>
                                            <p:cond delay="0"/>
                                          </p:stCondLst>
                                        </p:cTn>
                                        <p:tgtEl>
                                          <p:spTgt spid="9219"/>
                                        </p:tgtEl>
                                        <p:attrNameLst>
                                          <p:attrName>style.visibility</p:attrName>
                                        </p:attrNameLst>
                                      </p:cBhvr>
                                      <p:to>
                                        <p:strVal val="visible"/>
                                      </p:to>
                                    </p:set>
                                    <p:anim calcmode="lin" valueType="num">
                                      <p:cBhvr>
                                        <p:cTn id="44" dur="500" fill="hold"/>
                                        <p:tgtEl>
                                          <p:spTgt spid="9219"/>
                                        </p:tgtEl>
                                        <p:attrNameLst>
                                          <p:attrName>ppt_x</p:attrName>
                                        </p:attrNameLst>
                                      </p:cBhvr>
                                      <p:tavLst>
                                        <p:tav tm="0">
                                          <p:val>
                                            <p:strVal val="#ppt_x-.2"/>
                                          </p:val>
                                        </p:tav>
                                        <p:tav tm="100000">
                                          <p:val>
                                            <p:strVal val="#ppt_x"/>
                                          </p:val>
                                        </p:tav>
                                      </p:tavLst>
                                    </p:anim>
                                    <p:anim calcmode="lin" valueType="num">
                                      <p:cBhvr>
                                        <p:cTn id="45" dur="5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46" dur="500"/>
                                        <p:tgtEl>
                                          <p:spTgt spid="9219"/>
                                        </p:tgtEl>
                                      </p:cBhvr>
                                    </p:animEffect>
                                  </p:childTnLst>
                                </p:cTn>
                              </p:par>
                            </p:childTnLst>
                          </p:cTn>
                        </p:par>
                        <p:par>
                          <p:cTn id="47" fill="hold">
                            <p:stCondLst>
                              <p:cond delay="3500"/>
                            </p:stCondLst>
                            <p:childTnLst>
                              <p:par>
                                <p:cTn id="48" presetID="29" presetClass="entr" presetSubtype="0" fill="hold" grpId="0" nodeType="afterEffect">
                                  <p:stCondLst>
                                    <p:cond delay="0"/>
                                  </p:stCondLst>
                                  <p:childTnLst>
                                    <p:set>
                                      <p:cBhvr>
                                        <p:cTn id="49" dur="1" fill="hold">
                                          <p:stCondLst>
                                            <p:cond delay="0"/>
                                          </p:stCondLst>
                                        </p:cTn>
                                        <p:tgtEl>
                                          <p:spTgt spid="9220"/>
                                        </p:tgtEl>
                                        <p:attrNameLst>
                                          <p:attrName>style.visibility</p:attrName>
                                        </p:attrNameLst>
                                      </p:cBhvr>
                                      <p:to>
                                        <p:strVal val="visible"/>
                                      </p:to>
                                    </p:set>
                                    <p:anim calcmode="lin" valueType="num">
                                      <p:cBhvr>
                                        <p:cTn id="50" dur="500" fill="hold"/>
                                        <p:tgtEl>
                                          <p:spTgt spid="9220"/>
                                        </p:tgtEl>
                                        <p:attrNameLst>
                                          <p:attrName>ppt_x</p:attrName>
                                        </p:attrNameLst>
                                      </p:cBhvr>
                                      <p:tavLst>
                                        <p:tav tm="0">
                                          <p:val>
                                            <p:strVal val="#ppt_x-.2"/>
                                          </p:val>
                                        </p:tav>
                                        <p:tav tm="100000">
                                          <p:val>
                                            <p:strVal val="#ppt_x"/>
                                          </p:val>
                                        </p:tav>
                                      </p:tavLst>
                                    </p:anim>
                                    <p:anim calcmode="lin" valueType="num">
                                      <p:cBhvr>
                                        <p:cTn id="51" dur="5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52" dur="500"/>
                                        <p:tgtEl>
                                          <p:spTgt spid="9220"/>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9221"/>
                                        </p:tgtEl>
                                        <p:attrNameLst>
                                          <p:attrName>style.visibility</p:attrName>
                                        </p:attrNameLst>
                                      </p:cBhvr>
                                      <p:to>
                                        <p:strVal val="visible"/>
                                      </p:to>
                                    </p:set>
                                    <p:anim calcmode="lin" valueType="num">
                                      <p:cBhvr>
                                        <p:cTn id="56" dur="500" fill="hold"/>
                                        <p:tgtEl>
                                          <p:spTgt spid="9221"/>
                                        </p:tgtEl>
                                        <p:attrNameLst>
                                          <p:attrName>ppt_x</p:attrName>
                                        </p:attrNameLst>
                                      </p:cBhvr>
                                      <p:tavLst>
                                        <p:tav tm="0">
                                          <p:val>
                                            <p:strVal val="#ppt_x-.2"/>
                                          </p:val>
                                        </p:tav>
                                        <p:tav tm="100000">
                                          <p:val>
                                            <p:strVal val="#ppt_x"/>
                                          </p:val>
                                        </p:tav>
                                      </p:tavLst>
                                    </p:anim>
                                    <p:anim calcmode="lin" valueType="num">
                                      <p:cBhvr>
                                        <p:cTn id="57" dur="5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58" dur="500"/>
                                        <p:tgtEl>
                                          <p:spTgt spid="9221"/>
                                        </p:tgtEl>
                                      </p:cBhvr>
                                    </p:animEffect>
                                  </p:childTnLst>
                                </p:cTn>
                              </p:par>
                            </p:childTnLst>
                          </p:cTn>
                        </p:par>
                        <p:par>
                          <p:cTn id="59" fill="hold">
                            <p:stCondLst>
                              <p:cond delay="4500"/>
                            </p:stCondLst>
                            <p:childTnLst>
                              <p:par>
                                <p:cTn id="60" presetID="29" presetClass="entr" presetSubtype="0" fill="hold" grpId="0" nodeType="afterEffect">
                                  <p:stCondLst>
                                    <p:cond delay="0"/>
                                  </p:stCondLst>
                                  <p:childTnLst>
                                    <p:set>
                                      <p:cBhvr>
                                        <p:cTn id="61" dur="1" fill="hold">
                                          <p:stCondLst>
                                            <p:cond delay="0"/>
                                          </p:stCondLst>
                                        </p:cTn>
                                        <p:tgtEl>
                                          <p:spTgt spid="9222"/>
                                        </p:tgtEl>
                                        <p:attrNameLst>
                                          <p:attrName>style.visibility</p:attrName>
                                        </p:attrNameLst>
                                      </p:cBhvr>
                                      <p:to>
                                        <p:strVal val="visible"/>
                                      </p:to>
                                    </p:set>
                                    <p:anim calcmode="lin" valueType="num">
                                      <p:cBhvr>
                                        <p:cTn id="62" dur="500" fill="hold"/>
                                        <p:tgtEl>
                                          <p:spTgt spid="9222"/>
                                        </p:tgtEl>
                                        <p:attrNameLst>
                                          <p:attrName>ppt_x</p:attrName>
                                        </p:attrNameLst>
                                      </p:cBhvr>
                                      <p:tavLst>
                                        <p:tav tm="0">
                                          <p:val>
                                            <p:strVal val="#ppt_x-.2"/>
                                          </p:val>
                                        </p:tav>
                                        <p:tav tm="100000">
                                          <p:val>
                                            <p:strVal val="#ppt_x"/>
                                          </p:val>
                                        </p:tav>
                                      </p:tavLst>
                                    </p:anim>
                                    <p:anim calcmode="lin" valueType="num">
                                      <p:cBhvr>
                                        <p:cTn id="63" dur="5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64" dur="500"/>
                                        <p:tgtEl>
                                          <p:spTgt spid="9222"/>
                                        </p:tgtEl>
                                      </p:cBhvr>
                                    </p:animEffect>
                                  </p:childTnLst>
                                </p:cTn>
                              </p:par>
                            </p:childTnLst>
                          </p:cTn>
                        </p:par>
                        <p:par>
                          <p:cTn id="65" fill="hold">
                            <p:stCondLst>
                              <p:cond delay="5000"/>
                            </p:stCondLst>
                            <p:childTnLst>
                              <p:par>
                                <p:cTn id="66" presetID="29" presetClass="entr" presetSubtype="0" fill="hold" grpId="0" nodeType="afterEffect">
                                  <p:stCondLst>
                                    <p:cond delay="0"/>
                                  </p:stCondLst>
                                  <p:childTnLst>
                                    <p:set>
                                      <p:cBhvr>
                                        <p:cTn id="67" dur="1" fill="hold">
                                          <p:stCondLst>
                                            <p:cond delay="0"/>
                                          </p:stCondLst>
                                        </p:cTn>
                                        <p:tgtEl>
                                          <p:spTgt spid="9223"/>
                                        </p:tgtEl>
                                        <p:attrNameLst>
                                          <p:attrName>style.visibility</p:attrName>
                                        </p:attrNameLst>
                                      </p:cBhvr>
                                      <p:to>
                                        <p:strVal val="visible"/>
                                      </p:to>
                                    </p:set>
                                    <p:anim calcmode="lin" valueType="num">
                                      <p:cBhvr>
                                        <p:cTn id="68" dur="500" fill="hold"/>
                                        <p:tgtEl>
                                          <p:spTgt spid="9223"/>
                                        </p:tgtEl>
                                        <p:attrNameLst>
                                          <p:attrName>ppt_x</p:attrName>
                                        </p:attrNameLst>
                                      </p:cBhvr>
                                      <p:tavLst>
                                        <p:tav tm="0">
                                          <p:val>
                                            <p:strVal val="#ppt_x-.2"/>
                                          </p:val>
                                        </p:tav>
                                        <p:tav tm="100000">
                                          <p:val>
                                            <p:strVal val="#ppt_x"/>
                                          </p:val>
                                        </p:tav>
                                      </p:tavLst>
                                    </p:anim>
                                    <p:anim calcmode="lin" valueType="num">
                                      <p:cBhvr>
                                        <p:cTn id="69" dur="500" fill="hold"/>
                                        <p:tgtEl>
                                          <p:spTgt spid="9223"/>
                                        </p:tgtEl>
                                        <p:attrNameLst>
                                          <p:attrName>ppt_y</p:attrName>
                                        </p:attrNameLst>
                                      </p:cBhvr>
                                      <p:tavLst>
                                        <p:tav tm="0">
                                          <p:val>
                                            <p:strVal val="#ppt_y"/>
                                          </p:val>
                                        </p:tav>
                                        <p:tav tm="100000">
                                          <p:val>
                                            <p:strVal val="#ppt_y"/>
                                          </p:val>
                                        </p:tav>
                                      </p:tavLst>
                                    </p:anim>
                                    <p:animEffect transition="in" filter="wipe(right)" prLst="gradientSize: 0.1">
                                      <p:cBhvr>
                                        <p:cTn id="70" dur="500"/>
                                        <p:tgtEl>
                                          <p:spTgt spid="9223"/>
                                        </p:tgtEl>
                                      </p:cBhvr>
                                    </p:animEffect>
                                  </p:childTnLst>
                                </p:cTn>
                              </p:par>
                            </p:childTnLst>
                          </p:cTn>
                        </p:par>
                        <p:par>
                          <p:cTn id="71" fill="hold">
                            <p:stCondLst>
                              <p:cond delay="5500"/>
                            </p:stCondLst>
                            <p:childTnLst>
                              <p:par>
                                <p:cTn id="72" presetID="29" presetClass="entr" presetSubtype="0" fill="hold" grpId="0" nodeType="afterEffect">
                                  <p:stCondLst>
                                    <p:cond delay="0"/>
                                  </p:stCondLst>
                                  <p:childTnLst>
                                    <p:set>
                                      <p:cBhvr>
                                        <p:cTn id="73" dur="1" fill="hold">
                                          <p:stCondLst>
                                            <p:cond delay="0"/>
                                          </p:stCondLst>
                                        </p:cTn>
                                        <p:tgtEl>
                                          <p:spTgt spid="9224"/>
                                        </p:tgtEl>
                                        <p:attrNameLst>
                                          <p:attrName>style.visibility</p:attrName>
                                        </p:attrNameLst>
                                      </p:cBhvr>
                                      <p:to>
                                        <p:strVal val="visible"/>
                                      </p:to>
                                    </p:set>
                                    <p:anim calcmode="lin" valueType="num">
                                      <p:cBhvr>
                                        <p:cTn id="74" dur="500" fill="hold"/>
                                        <p:tgtEl>
                                          <p:spTgt spid="9224"/>
                                        </p:tgtEl>
                                        <p:attrNameLst>
                                          <p:attrName>ppt_x</p:attrName>
                                        </p:attrNameLst>
                                      </p:cBhvr>
                                      <p:tavLst>
                                        <p:tav tm="0">
                                          <p:val>
                                            <p:strVal val="#ppt_x-.2"/>
                                          </p:val>
                                        </p:tav>
                                        <p:tav tm="100000">
                                          <p:val>
                                            <p:strVal val="#ppt_x"/>
                                          </p:val>
                                        </p:tav>
                                      </p:tavLst>
                                    </p:anim>
                                    <p:anim calcmode="lin" valueType="num">
                                      <p:cBhvr>
                                        <p:cTn id="75" dur="5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76" dur="500"/>
                                        <p:tgtEl>
                                          <p:spTgt spid="9224"/>
                                        </p:tgtEl>
                                      </p:cBhvr>
                                    </p:animEffect>
                                  </p:childTnLst>
                                </p:cTn>
                              </p:par>
                            </p:childTnLst>
                          </p:cTn>
                        </p:par>
                        <p:par>
                          <p:cTn id="77" fill="hold">
                            <p:stCondLst>
                              <p:cond delay="6000"/>
                            </p:stCondLst>
                            <p:childTnLst>
                              <p:par>
                                <p:cTn id="78" presetID="29" presetClass="entr" presetSubtype="0"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ppt_x</p:attrName>
                                        </p:attrNameLst>
                                      </p:cBhvr>
                                      <p:tavLst>
                                        <p:tav tm="0">
                                          <p:val>
                                            <p:strVal val="#ppt_x-.2"/>
                                          </p:val>
                                        </p:tav>
                                        <p:tav tm="100000">
                                          <p:val>
                                            <p:strVal val="#ppt_x"/>
                                          </p:val>
                                        </p:tav>
                                      </p:tavLst>
                                    </p:anim>
                                    <p:anim calcmode="lin" valueType="num">
                                      <p:cBhvr>
                                        <p:cTn id="81"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2" dur="500"/>
                                        <p:tgtEl>
                                          <p:spTgt spid="13"/>
                                        </p:tgtEl>
                                      </p:cBhvr>
                                    </p:animEffect>
                                  </p:childTnLst>
                                </p:cTn>
                              </p:par>
                            </p:childTnLst>
                          </p:cTn>
                        </p:par>
                        <p:par>
                          <p:cTn id="83" fill="hold">
                            <p:stCondLst>
                              <p:cond delay="6500"/>
                            </p:stCondLst>
                            <p:childTnLst>
                              <p:par>
                                <p:cTn id="84" presetID="29" presetClass="entr" presetSubtype="0" fill="hold" grpId="0" nodeType="afterEffect">
                                  <p:stCondLst>
                                    <p:cond delay="0"/>
                                  </p:stCondLst>
                                  <p:childTnLst>
                                    <p:set>
                                      <p:cBhvr>
                                        <p:cTn id="85" dur="1" fill="hold">
                                          <p:stCondLst>
                                            <p:cond delay="0"/>
                                          </p:stCondLst>
                                        </p:cTn>
                                        <p:tgtEl>
                                          <p:spTgt spid="9225"/>
                                        </p:tgtEl>
                                        <p:attrNameLst>
                                          <p:attrName>style.visibility</p:attrName>
                                        </p:attrNameLst>
                                      </p:cBhvr>
                                      <p:to>
                                        <p:strVal val="visible"/>
                                      </p:to>
                                    </p:set>
                                    <p:anim calcmode="lin" valueType="num">
                                      <p:cBhvr>
                                        <p:cTn id="86" dur="500" fill="hold"/>
                                        <p:tgtEl>
                                          <p:spTgt spid="9225"/>
                                        </p:tgtEl>
                                        <p:attrNameLst>
                                          <p:attrName>ppt_x</p:attrName>
                                        </p:attrNameLst>
                                      </p:cBhvr>
                                      <p:tavLst>
                                        <p:tav tm="0">
                                          <p:val>
                                            <p:strVal val="#ppt_x-.2"/>
                                          </p:val>
                                        </p:tav>
                                        <p:tav tm="100000">
                                          <p:val>
                                            <p:strVal val="#ppt_x"/>
                                          </p:val>
                                        </p:tav>
                                      </p:tavLst>
                                    </p:anim>
                                    <p:anim calcmode="lin" valueType="num">
                                      <p:cBhvr>
                                        <p:cTn id="87" dur="5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88" dur="500"/>
                                        <p:tgtEl>
                                          <p:spTgt spid="9225"/>
                                        </p:tgtEl>
                                      </p:cBhvr>
                                    </p:animEffect>
                                  </p:childTnLst>
                                </p:cTn>
                              </p:par>
                            </p:childTnLst>
                          </p:cTn>
                        </p:par>
                        <p:par>
                          <p:cTn id="89" fill="hold">
                            <p:stCondLst>
                              <p:cond delay="7000"/>
                            </p:stCondLst>
                            <p:childTnLst>
                              <p:par>
                                <p:cTn id="90" presetID="29" presetClass="entr" presetSubtype="0" fill="hold" grpId="0" nodeType="afterEffect">
                                  <p:stCondLst>
                                    <p:cond delay="0"/>
                                  </p:stCondLst>
                                  <p:childTnLst>
                                    <p:set>
                                      <p:cBhvr>
                                        <p:cTn id="91" dur="1" fill="hold">
                                          <p:stCondLst>
                                            <p:cond delay="0"/>
                                          </p:stCondLst>
                                        </p:cTn>
                                        <p:tgtEl>
                                          <p:spTgt spid="9226"/>
                                        </p:tgtEl>
                                        <p:attrNameLst>
                                          <p:attrName>style.visibility</p:attrName>
                                        </p:attrNameLst>
                                      </p:cBhvr>
                                      <p:to>
                                        <p:strVal val="visible"/>
                                      </p:to>
                                    </p:set>
                                    <p:anim calcmode="lin" valueType="num">
                                      <p:cBhvr>
                                        <p:cTn id="92" dur="500" fill="hold"/>
                                        <p:tgtEl>
                                          <p:spTgt spid="9226"/>
                                        </p:tgtEl>
                                        <p:attrNameLst>
                                          <p:attrName>ppt_x</p:attrName>
                                        </p:attrNameLst>
                                      </p:cBhvr>
                                      <p:tavLst>
                                        <p:tav tm="0">
                                          <p:val>
                                            <p:strVal val="#ppt_x-.2"/>
                                          </p:val>
                                        </p:tav>
                                        <p:tav tm="100000">
                                          <p:val>
                                            <p:strVal val="#ppt_x"/>
                                          </p:val>
                                        </p:tav>
                                      </p:tavLst>
                                    </p:anim>
                                    <p:anim calcmode="lin" valueType="num">
                                      <p:cBhvr>
                                        <p:cTn id="93" dur="500" fill="hold"/>
                                        <p:tgtEl>
                                          <p:spTgt spid="9226"/>
                                        </p:tgtEl>
                                        <p:attrNameLst>
                                          <p:attrName>ppt_y</p:attrName>
                                        </p:attrNameLst>
                                      </p:cBhvr>
                                      <p:tavLst>
                                        <p:tav tm="0">
                                          <p:val>
                                            <p:strVal val="#ppt_y"/>
                                          </p:val>
                                        </p:tav>
                                        <p:tav tm="100000">
                                          <p:val>
                                            <p:strVal val="#ppt_y"/>
                                          </p:val>
                                        </p:tav>
                                      </p:tavLst>
                                    </p:anim>
                                    <p:animEffect transition="in" filter="wipe(right)" prLst="gradientSize: 0.1">
                                      <p:cBhvr>
                                        <p:cTn id="94" dur="500"/>
                                        <p:tgtEl>
                                          <p:spTgt spid="9226"/>
                                        </p:tgtEl>
                                      </p:cBhvr>
                                    </p:animEffect>
                                  </p:childTnLst>
                                </p:cTn>
                              </p:par>
                            </p:childTnLst>
                          </p:cTn>
                        </p:par>
                        <p:par>
                          <p:cTn id="95" fill="hold">
                            <p:stCondLst>
                              <p:cond delay="7500"/>
                            </p:stCondLst>
                            <p:childTnLst>
                              <p:par>
                                <p:cTn id="96" presetID="29" presetClass="entr" presetSubtype="0" fill="hold" grpId="0" nodeType="afterEffect">
                                  <p:stCondLst>
                                    <p:cond delay="0"/>
                                  </p:stCondLst>
                                  <p:childTnLst>
                                    <p:set>
                                      <p:cBhvr>
                                        <p:cTn id="97" dur="1" fill="hold">
                                          <p:stCondLst>
                                            <p:cond delay="0"/>
                                          </p:stCondLst>
                                        </p:cTn>
                                        <p:tgtEl>
                                          <p:spTgt spid="9227"/>
                                        </p:tgtEl>
                                        <p:attrNameLst>
                                          <p:attrName>style.visibility</p:attrName>
                                        </p:attrNameLst>
                                      </p:cBhvr>
                                      <p:to>
                                        <p:strVal val="visible"/>
                                      </p:to>
                                    </p:set>
                                    <p:anim calcmode="lin" valueType="num">
                                      <p:cBhvr>
                                        <p:cTn id="98" dur="500" fill="hold"/>
                                        <p:tgtEl>
                                          <p:spTgt spid="9227"/>
                                        </p:tgtEl>
                                        <p:attrNameLst>
                                          <p:attrName>ppt_x</p:attrName>
                                        </p:attrNameLst>
                                      </p:cBhvr>
                                      <p:tavLst>
                                        <p:tav tm="0">
                                          <p:val>
                                            <p:strVal val="#ppt_x-.2"/>
                                          </p:val>
                                        </p:tav>
                                        <p:tav tm="100000">
                                          <p:val>
                                            <p:strVal val="#ppt_x"/>
                                          </p:val>
                                        </p:tav>
                                      </p:tavLst>
                                    </p:anim>
                                    <p:anim calcmode="lin" valueType="num">
                                      <p:cBhvr>
                                        <p:cTn id="99" dur="500" fill="hold"/>
                                        <p:tgtEl>
                                          <p:spTgt spid="9227"/>
                                        </p:tgtEl>
                                        <p:attrNameLst>
                                          <p:attrName>ppt_y</p:attrName>
                                        </p:attrNameLst>
                                      </p:cBhvr>
                                      <p:tavLst>
                                        <p:tav tm="0">
                                          <p:val>
                                            <p:strVal val="#ppt_y"/>
                                          </p:val>
                                        </p:tav>
                                        <p:tav tm="100000">
                                          <p:val>
                                            <p:strVal val="#ppt_y"/>
                                          </p:val>
                                        </p:tav>
                                      </p:tavLst>
                                    </p:anim>
                                    <p:animEffect transition="in" filter="wipe(right)" prLst="gradientSize: 0.1">
                                      <p:cBhvr>
                                        <p:cTn id="100" dur="500"/>
                                        <p:tgtEl>
                                          <p:spTgt spid="9227"/>
                                        </p:tgtEl>
                                      </p:cBhvr>
                                    </p:animEffect>
                                  </p:childTnLst>
                                </p:cTn>
                              </p:par>
                            </p:childTnLst>
                          </p:cTn>
                        </p:par>
                        <p:par>
                          <p:cTn id="101" fill="hold">
                            <p:stCondLst>
                              <p:cond delay="8000"/>
                            </p:stCondLst>
                            <p:childTnLst>
                              <p:par>
                                <p:cTn id="102" presetID="29" presetClass="entr" presetSubtype="0" fill="hold" grpId="0" nodeType="afterEffect">
                                  <p:stCondLst>
                                    <p:cond delay="0"/>
                                  </p:stCondLst>
                                  <p:childTnLst>
                                    <p:set>
                                      <p:cBhvr>
                                        <p:cTn id="103" dur="1" fill="hold">
                                          <p:stCondLst>
                                            <p:cond delay="0"/>
                                          </p:stCondLst>
                                        </p:cTn>
                                        <p:tgtEl>
                                          <p:spTgt spid="9228"/>
                                        </p:tgtEl>
                                        <p:attrNameLst>
                                          <p:attrName>style.visibility</p:attrName>
                                        </p:attrNameLst>
                                      </p:cBhvr>
                                      <p:to>
                                        <p:strVal val="visible"/>
                                      </p:to>
                                    </p:set>
                                    <p:anim calcmode="lin" valueType="num">
                                      <p:cBhvr>
                                        <p:cTn id="104" dur="500" fill="hold"/>
                                        <p:tgtEl>
                                          <p:spTgt spid="9228"/>
                                        </p:tgtEl>
                                        <p:attrNameLst>
                                          <p:attrName>ppt_x</p:attrName>
                                        </p:attrNameLst>
                                      </p:cBhvr>
                                      <p:tavLst>
                                        <p:tav tm="0">
                                          <p:val>
                                            <p:strVal val="#ppt_x-.2"/>
                                          </p:val>
                                        </p:tav>
                                        <p:tav tm="100000">
                                          <p:val>
                                            <p:strVal val="#ppt_x"/>
                                          </p:val>
                                        </p:tav>
                                      </p:tavLst>
                                    </p:anim>
                                    <p:anim calcmode="lin" valueType="num">
                                      <p:cBhvr>
                                        <p:cTn id="105" dur="500" fill="hold"/>
                                        <p:tgtEl>
                                          <p:spTgt spid="9228"/>
                                        </p:tgtEl>
                                        <p:attrNameLst>
                                          <p:attrName>ppt_y</p:attrName>
                                        </p:attrNameLst>
                                      </p:cBhvr>
                                      <p:tavLst>
                                        <p:tav tm="0">
                                          <p:val>
                                            <p:strVal val="#ppt_y"/>
                                          </p:val>
                                        </p:tav>
                                        <p:tav tm="100000">
                                          <p:val>
                                            <p:strVal val="#ppt_y"/>
                                          </p:val>
                                        </p:tav>
                                      </p:tavLst>
                                    </p:anim>
                                    <p:animEffect transition="in" filter="wipe(right)" prLst="gradientSize: 0.1">
                                      <p:cBhvr>
                                        <p:cTn id="106" dur="500"/>
                                        <p:tgtEl>
                                          <p:spTgt spid="9228"/>
                                        </p:tgtEl>
                                      </p:cBhvr>
                                    </p:animEffect>
                                  </p:childTnLst>
                                </p:cTn>
                              </p:par>
                            </p:childTnLst>
                          </p:cTn>
                        </p:par>
                        <p:par>
                          <p:cTn id="107" fill="hold">
                            <p:stCondLst>
                              <p:cond delay="8500"/>
                            </p:stCondLst>
                            <p:childTnLst>
                              <p:par>
                                <p:cTn id="108" presetID="29" presetClass="entr" presetSubtype="0" fill="hold" grpId="0" nodeType="afterEffect">
                                  <p:stCondLst>
                                    <p:cond delay="0"/>
                                  </p:stCondLst>
                                  <p:childTnLst>
                                    <p:set>
                                      <p:cBhvr>
                                        <p:cTn id="109" dur="1" fill="hold">
                                          <p:stCondLst>
                                            <p:cond delay="0"/>
                                          </p:stCondLst>
                                        </p:cTn>
                                        <p:tgtEl>
                                          <p:spTgt spid="9229"/>
                                        </p:tgtEl>
                                        <p:attrNameLst>
                                          <p:attrName>style.visibility</p:attrName>
                                        </p:attrNameLst>
                                      </p:cBhvr>
                                      <p:to>
                                        <p:strVal val="visible"/>
                                      </p:to>
                                    </p:set>
                                    <p:anim calcmode="lin" valueType="num">
                                      <p:cBhvr>
                                        <p:cTn id="110" dur="500" fill="hold"/>
                                        <p:tgtEl>
                                          <p:spTgt spid="9229"/>
                                        </p:tgtEl>
                                        <p:attrNameLst>
                                          <p:attrName>ppt_x</p:attrName>
                                        </p:attrNameLst>
                                      </p:cBhvr>
                                      <p:tavLst>
                                        <p:tav tm="0">
                                          <p:val>
                                            <p:strVal val="#ppt_x-.2"/>
                                          </p:val>
                                        </p:tav>
                                        <p:tav tm="100000">
                                          <p:val>
                                            <p:strVal val="#ppt_x"/>
                                          </p:val>
                                        </p:tav>
                                      </p:tavLst>
                                    </p:anim>
                                    <p:anim calcmode="lin" valueType="num">
                                      <p:cBhvr>
                                        <p:cTn id="111" dur="500" fill="hold"/>
                                        <p:tgtEl>
                                          <p:spTgt spid="9229"/>
                                        </p:tgtEl>
                                        <p:attrNameLst>
                                          <p:attrName>ppt_y</p:attrName>
                                        </p:attrNameLst>
                                      </p:cBhvr>
                                      <p:tavLst>
                                        <p:tav tm="0">
                                          <p:val>
                                            <p:strVal val="#ppt_y"/>
                                          </p:val>
                                        </p:tav>
                                        <p:tav tm="100000">
                                          <p:val>
                                            <p:strVal val="#ppt_y"/>
                                          </p:val>
                                        </p:tav>
                                      </p:tavLst>
                                    </p:anim>
                                    <p:animEffect transition="in" filter="wipe(right)" prLst="gradientSize: 0.1">
                                      <p:cBhvr>
                                        <p:cTn id="112" dur="500"/>
                                        <p:tgtEl>
                                          <p:spTgt spid="9229"/>
                                        </p:tgtEl>
                                      </p:cBhvr>
                                    </p:animEffect>
                                  </p:childTnLst>
                                </p:cTn>
                              </p:par>
                            </p:childTnLst>
                          </p:cTn>
                        </p:par>
                        <p:par>
                          <p:cTn id="113" fill="hold">
                            <p:stCondLst>
                              <p:cond delay="9000"/>
                            </p:stCondLst>
                            <p:childTnLst>
                              <p:par>
                                <p:cTn id="114" presetID="29" presetClass="entr" presetSubtype="0" fill="hold" grpId="0" nodeType="afterEffect">
                                  <p:stCondLst>
                                    <p:cond delay="0"/>
                                  </p:stCondLst>
                                  <p:childTnLst>
                                    <p:set>
                                      <p:cBhvr>
                                        <p:cTn id="115" dur="1" fill="hold">
                                          <p:stCondLst>
                                            <p:cond delay="0"/>
                                          </p:stCondLst>
                                        </p:cTn>
                                        <p:tgtEl>
                                          <p:spTgt spid="9230"/>
                                        </p:tgtEl>
                                        <p:attrNameLst>
                                          <p:attrName>style.visibility</p:attrName>
                                        </p:attrNameLst>
                                      </p:cBhvr>
                                      <p:to>
                                        <p:strVal val="visible"/>
                                      </p:to>
                                    </p:set>
                                    <p:anim calcmode="lin" valueType="num">
                                      <p:cBhvr>
                                        <p:cTn id="116" dur="500" fill="hold"/>
                                        <p:tgtEl>
                                          <p:spTgt spid="9230"/>
                                        </p:tgtEl>
                                        <p:attrNameLst>
                                          <p:attrName>ppt_x</p:attrName>
                                        </p:attrNameLst>
                                      </p:cBhvr>
                                      <p:tavLst>
                                        <p:tav tm="0">
                                          <p:val>
                                            <p:strVal val="#ppt_x-.2"/>
                                          </p:val>
                                        </p:tav>
                                        <p:tav tm="100000">
                                          <p:val>
                                            <p:strVal val="#ppt_x"/>
                                          </p:val>
                                        </p:tav>
                                      </p:tavLst>
                                    </p:anim>
                                    <p:anim calcmode="lin" valueType="num">
                                      <p:cBhvr>
                                        <p:cTn id="117" dur="500" fill="hold"/>
                                        <p:tgtEl>
                                          <p:spTgt spid="9230"/>
                                        </p:tgtEl>
                                        <p:attrNameLst>
                                          <p:attrName>ppt_y</p:attrName>
                                        </p:attrNameLst>
                                      </p:cBhvr>
                                      <p:tavLst>
                                        <p:tav tm="0">
                                          <p:val>
                                            <p:strVal val="#ppt_y"/>
                                          </p:val>
                                        </p:tav>
                                        <p:tav tm="100000">
                                          <p:val>
                                            <p:strVal val="#ppt_y"/>
                                          </p:val>
                                        </p:tav>
                                      </p:tavLst>
                                    </p:anim>
                                    <p:animEffect transition="in" filter="wipe(right)" prLst="gradientSize: 0.1">
                                      <p:cBhvr>
                                        <p:cTn id="118"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217" grpId="0" animBg="1"/>
      <p:bldP spid="9218" grpId="0" animBg="1"/>
      <p:bldP spid="9219" grpId="0" animBg="1"/>
      <p:bldP spid="9220" grpId="0" animBg="1"/>
      <p:bldP spid="9221" grpId="0" animBg="1"/>
      <p:bldP spid="9222" grpId="0" animBg="1"/>
      <p:bldP spid="9223" grpId="0" animBg="1"/>
      <p:bldP spid="9224" grpId="0" animBg="1"/>
      <p:bldP spid="9225" grpId="0" animBg="1"/>
      <p:bldP spid="9226" grpId="0" animBg="1"/>
      <p:bldP spid="9227" grpId="0" animBg="1"/>
      <p:bldP spid="9228" grpId="0" animBg="1"/>
      <p:bldP spid="9229" grpId="0" animBg="1"/>
      <p:bldP spid="9230"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833021"/>
            <a:ext cx="7772400" cy="5262979"/>
          </a:xfrm>
          <a:prstGeom prst="rect">
            <a:avLst/>
          </a:prstGeom>
          <a:noFill/>
        </p:spPr>
        <p:txBody>
          <a:bodyPr wrap="square" rtlCol="0">
            <a:spAutoFit/>
          </a:bodyPr>
          <a:lstStyle/>
          <a:p>
            <a:pPr algn="just"/>
            <a:r>
              <a:rPr lang="id-ID" sz="1400" b="1" dirty="0" smtClean="0">
                <a:latin typeface="Times New Roman" pitchFamily="18" charset="0"/>
                <a:cs typeface="Times New Roman" pitchFamily="18" charset="0"/>
              </a:rPr>
              <a:t>Kerjakan</a:t>
            </a:r>
            <a:r>
              <a:rPr lang="en-US" sz="1400" b="1" dirty="0" smtClean="0">
                <a:latin typeface="Times New Roman" pitchFamily="18" charset="0"/>
                <a:cs typeface="Times New Roman" pitchFamily="18" charset="0"/>
              </a:rPr>
              <a:t> </a:t>
            </a:r>
            <a:r>
              <a:rPr lang="id-ID" sz="1400" b="1" dirty="0" smtClean="0">
                <a:latin typeface="Times New Roman" pitchFamily="18" charset="0"/>
                <a:cs typeface="Times New Roman" pitchFamily="18" charset="0"/>
              </a:rPr>
              <a:t>!</a:t>
            </a:r>
            <a:endParaRPr lang="en-US" sz="1400" b="1"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domain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q</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kodomain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B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t</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w</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manakah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berurutan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a.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t</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q</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b.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q</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w</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w</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c.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w</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q</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t</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d.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q</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w</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t</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s</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u</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Jika f(x) = x – 2, maka f(3) + 2f(x)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2x – 3</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2x – 6</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4x – 6</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3x – 8 </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 Fungsi f(x) = [(x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2x + 1) / (16 – 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a:t>
            </a:r>
            <a:r>
              <a:rPr lang="id-ID" sz="1400" baseline="30000" dirty="0" smtClean="0">
                <a:latin typeface="Times New Roman" pitchFamily="18" charset="0"/>
                <a:cs typeface="Times New Roman" pitchFamily="18" charset="0"/>
              </a:rPr>
              <a:t>1/2 </a:t>
            </a:r>
            <a:r>
              <a:rPr lang="id-ID" sz="1400" dirty="0" smtClean="0">
                <a:latin typeface="Times New Roman" pitchFamily="18" charset="0"/>
                <a:cs typeface="Times New Roman" pitchFamily="18" charset="0"/>
              </a:rPr>
              <a:t>terdefinisi untuk x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-1 &lt; x &lt; 4</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x &lt; -1  atau x &gt; 1</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-1 </a:t>
            </a:r>
            <a:r>
              <a:rPr lang="id-ID" sz="1400" u="sng" dirty="0" smtClean="0">
                <a:latin typeface="Times New Roman" pitchFamily="18" charset="0"/>
                <a:cs typeface="Times New Roman" pitchFamily="18" charset="0"/>
              </a:rPr>
              <a:t>&lt;</a:t>
            </a:r>
            <a:r>
              <a:rPr lang="id-ID" sz="1400" dirty="0" smtClean="0">
                <a:latin typeface="Times New Roman" pitchFamily="18" charset="0"/>
                <a:cs typeface="Times New Roman" pitchFamily="18" charset="0"/>
              </a:rPr>
              <a:t> x &lt; 1</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x &lt; -4 atau x &gt; 4</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4. </a:t>
            </a:r>
            <a:r>
              <a:rPr lang="id-ID" sz="1400" dirty="0" smtClean="0">
                <a:latin typeface="Times New Roman" pitchFamily="18" charset="0"/>
                <a:cs typeface="Times New Roman" pitchFamily="18" charset="0"/>
              </a:rPr>
              <a:t>Diketahui fungsi f(x) dan g(x) didefinisikan f(x) = {(1,3),(2,2),(4,3)} dan g(x) =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{(1,3),(2,3),(4,1)} hasil dari f + g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{(3,3),(2,5),(4,4)}</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{(1,6),(2,5),(4,4)}</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{(3,3),(4,5)}</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{(1,6), (2,5),(4,1)}</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5</a:t>
            </a:r>
            <a:r>
              <a:rPr lang="id-ID" sz="1400" dirty="0" smtClean="0">
                <a:latin typeface="Times New Roman" pitchFamily="18" charset="0"/>
                <a:cs typeface="Times New Roman" pitchFamily="18" charset="0"/>
              </a:rPr>
              <a:t>. Diketahui fungsi f(x) = { (4 – 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x&lt;0; (2x + 3) , 0</a:t>
            </a:r>
            <a:r>
              <a:rPr lang="id-ID" sz="1400" u="sng" dirty="0" smtClean="0">
                <a:latin typeface="Times New Roman" pitchFamily="18" charset="0"/>
                <a:cs typeface="Times New Roman" pitchFamily="18" charset="0"/>
              </a:rPr>
              <a:t>&lt;</a:t>
            </a:r>
            <a:r>
              <a:rPr lang="id-ID" sz="1400" dirty="0" smtClean="0">
                <a:latin typeface="Times New Roman" pitchFamily="18" charset="0"/>
                <a:cs typeface="Times New Roman" pitchFamily="18" charset="0"/>
              </a:rPr>
              <a:t> x &lt;2; 5 , x </a:t>
            </a:r>
            <a:r>
              <a:rPr lang="id-ID" sz="1400" u="sng" dirty="0" smtClean="0">
                <a:latin typeface="Times New Roman" pitchFamily="18" charset="0"/>
                <a:cs typeface="Times New Roman" pitchFamily="18" charset="0"/>
              </a:rPr>
              <a:t>&gt;</a:t>
            </a:r>
            <a:r>
              <a:rPr lang="id-ID" sz="1400" dirty="0" smtClean="0">
                <a:latin typeface="Times New Roman" pitchFamily="18" charset="0"/>
                <a:cs typeface="Times New Roman" pitchFamily="18" charset="0"/>
              </a:rPr>
              <a:t>2 }. Nilai f(-3) + f(1) + f(3)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-15</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-5</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a:t>
            </a:r>
            <a:r>
              <a:rPr lang="en-US" sz="1400" dirty="0" smtClean="0">
                <a:latin typeface="Times New Roman" pitchFamily="18" charset="0"/>
                <a:cs typeface="Times New Roman" pitchFamily="18" charset="0"/>
              </a:rPr>
              <a:t> 5			</a:t>
            </a:r>
            <a:r>
              <a:rPr lang="id-ID" sz="1400" dirty="0" smtClean="0">
                <a:latin typeface="Times New Roman" pitchFamily="18" charset="0"/>
                <a:cs typeface="Times New Roman" pitchFamily="18" charset="0"/>
              </a:rPr>
              <a:t>d. 0</a:t>
            </a:r>
            <a:endParaRPr lang="en-US" sz="1400" dirty="0" smtClean="0">
              <a:latin typeface="Times New Roman" pitchFamily="18" charset="0"/>
              <a:cs typeface="Times New Roman" pitchFamily="18" charset="0"/>
            </a:endParaRPr>
          </a:p>
        </p:txBody>
      </p:sp>
      <p:sp>
        <p:nvSpPr>
          <p:cNvPr id="7" name="Action Button: Forward or Next 6">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Action Button: Home 8">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Content Placeholder 2"/>
          <p:cNvSpPr txBox="1">
            <a:spLocks/>
          </p:cNvSpPr>
          <p:nvPr/>
        </p:nvSpPr>
        <p:spPr>
          <a:xfrm>
            <a:off x="0" y="-5179"/>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Uji</a:t>
            </a:r>
            <a:r>
              <a:rPr kumimoji="0" lang="en-US" sz="2400" b="0" i="0" u="none" strike="noStrike" kern="1200" cap="none" spc="0" normalizeH="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noProof="0" dirty="0" err="1" smtClean="0">
                <a:ln>
                  <a:noFill/>
                </a:ln>
                <a:solidFill>
                  <a:schemeClr val="tx1"/>
                </a:solidFill>
                <a:effectLst/>
                <a:uLnTx/>
                <a:uFillTx/>
                <a:latin typeface="Britannic Bold" pitchFamily="34" charset="0"/>
                <a:ea typeface="+mn-ea"/>
                <a:cs typeface="+mn-cs"/>
              </a:rPr>
              <a:t>Kompetensi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12" name="Picture 11" descr="GN.jpeg"/>
          <p:cNvPicPr>
            <a:picLocks noChangeAspect="1"/>
          </p:cNvPicPr>
          <p:nvPr/>
        </p:nvPicPr>
        <p:blipFill>
          <a:blip r:embed="rId4"/>
          <a:stretch>
            <a:fillRect/>
          </a:stretch>
        </p:blipFill>
        <p:spPr>
          <a:xfrm>
            <a:off x="8153400" y="0"/>
            <a:ext cx="990600" cy="50292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250" autoRev="1" fill="hold">
                                          <p:stCondLst>
                                            <p:cond delay="0"/>
                                          </p:stCondLst>
                                        </p:cTn>
                                        <p:tgtEl>
                                          <p:spTgt spid="10"/>
                                        </p:tgtEl>
                                        <p:attrNameLst>
                                          <p:attrName>ppt_w</p:attrName>
                                        </p:attrNameLst>
                                      </p:cBhvr>
                                    </p:anim>
                                    <p:anim by="(#ppt_w*0.50)" calcmode="lin" valueType="num">
                                      <p:cBhvr>
                                        <p:cTn id="8" dur="250" decel="50000" autoRev="1" fill="hold">
                                          <p:stCondLst>
                                            <p:cond delay="0"/>
                                          </p:stCondLst>
                                        </p:cTn>
                                        <p:tgtEl>
                                          <p:spTgt spid="10"/>
                                        </p:tgtEl>
                                        <p:attrNameLst>
                                          <p:attrName>ppt_x</p:attrName>
                                        </p:attrNameLst>
                                      </p:cBhvr>
                                    </p:anim>
                                    <p:anim from="(-#ppt_h/2)" to="(#ppt_y)" calcmode="lin" valueType="num">
                                      <p:cBhvr>
                                        <p:cTn id="9" dur="500" fill="hold">
                                          <p:stCondLst>
                                            <p:cond delay="0"/>
                                          </p:stCondLst>
                                        </p:cTn>
                                        <p:tgtEl>
                                          <p:spTgt spid="10"/>
                                        </p:tgtEl>
                                        <p:attrNameLst>
                                          <p:attrName>ppt_y</p:attrName>
                                        </p:attrNameLst>
                                      </p:cBhvr>
                                    </p:anim>
                                    <p:animRot by="21600000">
                                      <p:cBhvr>
                                        <p:cTn id="10" dur="500" fill="hold">
                                          <p:stCondLst>
                                            <p:cond delay="0"/>
                                          </p:stCondLst>
                                        </p:cTn>
                                        <p:tgtEl>
                                          <p:spTgt spid="10"/>
                                        </p:tgtEl>
                                        <p:attrNameLst>
                                          <p:attrName>r</p:attrName>
                                        </p:attrNameLst>
                                      </p:cBhvr>
                                    </p:animRo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17"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ppt_h/2"/>
                                          </p:val>
                                        </p:tav>
                                        <p:tav tm="100000">
                                          <p:val>
                                            <p:strVal val="#ppt_y"/>
                                          </p:val>
                                        </p:tav>
                                      </p:tavLst>
                                    </p:anim>
                                    <p:anim calcmode="lin" valueType="num">
                                      <p:cBhvr>
                                        <p:cTn id="19" dur="1000" fill="hold"/>
                                        <p:tgtEl>
                                          <p:spTgt spid="12"/>
                                        </p:tgtEl>
                                        <p:attrNameLst>
                                          <p:attrName>ppt_w</p:attrName>
                                        </p:attrNameLst>
                                      </p:cBhvr>
                                      <p:tavLst>
                                        <p:tav tm="0">
                                          <p:val>
                                            <p:strVal val="#ppt_w"/>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896064"/>
            <a:ext cx="7772400" cy="5047536"/>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6</a:t>
            </a:r>
            <a:r>
              <a:rPr lang="id-ID" sz="1400" dirty="0" smtClean="0">
                <a:latin typeface="Times New Roman" pitchFamily="18" charset="0"/>
                <a:cs typeface="Times New Roman" pitchFamily="18" charset="0"/>
              </a:rPr>
              <a:t>. Diketahui g(x) = x – 4 dan (fog)(x) = 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3x + 2, maka nilai f(0) sama dengan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20</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15</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6</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8</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7</a:t>
            </a:r>
            <a:r>
              <a:rPr lang="id-ID" sz="1400" dirty="0" smtClean="0">
                <a:latin typeface="Times New Roman" pitchFamily="18" charset="0"/>
                <a:cs typeface="Times New Roman" pitchFamily="18" charset="0"/>
              </a:rPr>
              <a:t>. Jika f(x) = x + 1 dan (fog)(x) = 3x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+ 4, maka g(x)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5</a:t>
            </a:r>
            <a:r>
              <a:rPr lang="en-US" sz="1400" dirty="0" smtClean="0">
                <a:latin typeface="Times New Roman" pitchFamily="18" charset="0"/>
                <a:cs typeface="Times New Roman" pitchFamily="18" charset="0"/>
              </a:rPr>
              <a:t>1			</a:t>
            </a:r>
            <a:r>
              <a:rPr lang="id-ID" sz="1400" dirty="0" smtClean="0">
                <a:latin typeface="Times New Roman" pitchFamily="18" charset="0"/>
                <a:cs typeface="Times New Roman" pitchFamily="18" charset="0"/>
              </a:rPr>
              <a:t>c. 57</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16</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52</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8</a:t>
            </a:r>
            <a:r>
              <a:rPr lang="id-ID" sz="1400" dirty="0" smtClean="0">
                <a:latin typeface="Times New Roman" pitchFamily="18" charset="0"/>
                <a:cs typeface="Times New Roman" pitchFamily="18" charset="0"/>
              </a:rPr>
              <a:t>. Jika f(x) = 3x + 4 dan g(x) = 6 -2x, maka nilai dari (fog)(3)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4</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-4</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8</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-10</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9</a:t>
            </a:r>
            <a:r>
              <a:rPr lang="id-ID" sz="1400" dirty="0" smtClean="0">
                <a:latin typeface="Times New Roman" pitchFamily="18" charset="0"/>
                <a:cs typeface="Times New Roman" pitchFamily="18" charset="0"/>
              </a:rPr>
              <a:t>. Jika fungsi f(x) = g(x).h(x) dengan f(x) = 6x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7x – 3 dan g(x) = 2x – 3, maka h(x)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3x + 1</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1 – 3x</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3x – 1</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2x + 3</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10</a:t>
            </a:r>
            <a:r>
              <a:rPr lang="id-ID" sz="1400" dirty="0" smtClean="0">
                <a:latin typeface="Times New Roman" pitchFamily="18" charset="0"/>
                <a:cs typeface="Times New Roman" pitchFamily="18" charset="0"/>
              </a:rPr>
              <a:t>. Jika f(x) = 2x + 1, g(x) = 5x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+ 3 dan h(x) = 7x, maka (fogoh)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490x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+ 7</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70x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+ 3</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490x</a:t>
            </a:r>
            <a:r>
              <a:rPr lang="id-ID" sz="1400" baseline="300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 + 7</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70x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+ 7</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1</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Jika fungsi (fog)(x) = 38 – 15x dan g(x) = 8 – 3x, maka fungsi f(x) adalah ….</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a. 5x + 2</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 2 – 5x</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b. 5x – 2</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d. 2x – 5</a:t>
            </a:r>
            <a:endParaRPr lang="en-US" sz="1400" dirty="0" smtClean="0">
              <a:latin typeface="Times New Roman" pitchFamily="18" charset="0"/>
              <a:cs typeface="Times New Roman" pitchFamily="18" charset="0"/>
            </a:endParaRPr>
          </a:p>
        </p:txBody>
      </p:sp>
      <p:sp>
        <p:nvSpPr>
          <p:cNvPr id="7" name="Action Button: Forward or Next 6">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Action Button: Home 12">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Content Placeholder 2"/>
          <p:cNvSpPr txBox="1">
            <a:spLocks/>
          </p:cNvSpPr>
          <p:nvPr/>
        </p:nvSpPr>
        <p:spPr>
          <a:xfrm>
            <a:off x="0" y="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Uji</a:t>
            </a:r>
            <a:r>
              <a:rPr kumimoji="0" lang="en-US" sz="2400" b="0" i="0" u="none" strike="noStrike" kern="1200" cap="none" spc="0" normalizeH="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noProof="0" dirty="0" err="1" smtClean="0">
                <a:ln>
                  <a:noFill/>
                </a:ln>
                <a:solidFill>
                  <a:schemeClr val="tx1"/>
                </a:solidFill>
                <a:effectLst/>
                <a:uLnTx/>
                <a:uFillTx/>
                <a:latin typeface="Britannic Bold" pitchFamily="34" charset="0"/>
                <a:ea typeface="+mn-ea"/>
                <a:cs typeface="+mn-cs"/>
              </a:rPr>
              <a:t>Kompetensi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9" name="Picture 8" descr="GN.jpeg"/>
          <p:cNvPicPr>
            <a:picLocks noChangeAspect="1"/>
          </p:cNvPicPr>
          <p:nvPr/>
        </p:nvPicPr>
        <p:blipFill>
          <a:blip r:embed="rId4"/>
          <a:stretch>
            <a:fillRect/>
          </a:stretch>
        </p:blipFill>
        <p:spPr>
          <a:xfrm>
            <a:off x="8153400" y="0"/>
            <a:ext cx="990600" cy="50292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1100"/>
                            </p:stCondLst>
                            <p:childTnLst>
                              <p:par>
                                <p:cTn id="12" presetID="54" presetClass="entr" presetSubtype="0" ac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cTn>
                              </p:par>
                              <p:par>
                                <p:cTn id="19" presetID="17"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ppt_h/2"/>
                                          </p:val>
                                        </p:tav>
                                        <p:tav tm="100000">
                                          <p:val>
                                            <p:strVal val="#ppt_y"/>
                                          </p:val>
                                        </p:tav>
                                      </p:tavLst>
                                    </p:anim>
                                    <p:anim calcmode="lin" valueType="num">
                                      <p:cBhvr>
                                        <p:cTn id="23" dur="1000" fill="hold"/>
                                        <p:tgtEl>
                                          <p:spTgt spid="9"/>
                                        </p:tgtEl>
                                        <p:attrNameLst>
                                          <p:attrName>ppt_w</p:attrName>
                                        </p:attrNameLst>
                                      </p:cBhvr>
                                      <p:tavLst>
                                        <p:tav tm="0">
                                          <p:val>
                                            <p:strVal val="#ppt_w"/>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7.jp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152400" y="882908"/>
            <a:ext cx="7772400" cy="4616648"/>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12.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h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2</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1,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3 –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h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3</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invers</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h</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i="1" dirty="0" smtClean="0">
                <a:latin typeface="Times New Roman" pitchFamily="18" charset="0"/>
                <a:cs typeface="Times New Roman" pitchFamily="18" charset="0"/>
              </a:rPr>
              <a:t>)–1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13.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 </a:t>
            </a:r>
            <a:r>
              <a:rPr lang="en-US" sz="1400" dirty="0" smtClean="0">
                <a:latin typeface="Times New Roman" pitchFamily="18" charset="0"/>
                <a:cs typeface="Times New Roman" pitchFamily="18" charset="0"/>
              </a:rPr>
              <a:t>= {1, 2}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D </a:t>
            </a:r>
            <a:r>
              <a:rPr lang="en-US" sz="1400" dirty="0" smtClean="0">
                <a:latin typeface="Times New Roman" pitchFamily="18" charset="0"/>
                <a:cs typeface="Times New Roman" pitchFamily="18" charset="0"/>
              </a:rPr>
              <a:t>= {3, 4}. </a:t>
            </a:r>
            <a:r>
              <a:rPr lang="en-US" sz="1400" dirty="0" err="1" smtClean="0">
                <a:latin typeface="Times New Roman" pitchFamily="18" charset="0"/>
                <a:cs typeface="Times New Roman" pitchFamily="18" charset="0"/>
              </a:rPr>
              <a:t>Bentuklah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bijektif</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mungkin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ke</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D</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14.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fog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4</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+ 4</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 1,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nilai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(–2)!</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15.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|–1 ≤ </a:t>
            </a:r>
            <a:r>
              <a:rPr lang="en-US" sz="1400" i="1" dirty="0" smtClean="0">
                <a:latin typeface="Times New Roman" pitchFamily="18" charset="0"/>
                <a:cs typeface="Times New Roman" pitchFamily="18" charset="0"/>
              </a:rPr>
              <a:t>x ≤ </a:t>
            </a:r>
            <a:r>
              <a:rPr lang="en-US" sz="1400" dirty="0" smtClean="0">
                <a:latin typeface="Times New Roman" pitchFamily="18" charset="0"/>
                <a:cs typeface="Times New Roman" pitchFamily="18" charset="0"/>
              </a:rPr>
              <a:t>2,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R}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didefinisikan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2 – 3</a:t>
            </a:r>
            <a:r>
              <a:rPr lang="en-US" sz="1400" i="1" dirty="0" smtClean="0">
                <a:latin typeface="Times New Roman" pitchFamily="18" charset="0"/>
                <a:cs typeface="Times New Roman" pitchFamily="18" charset="0"/>
              </a:rPr>
              <a:t>x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didefinisikan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+ 1,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daerah</a:t>
            </a:r>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hasil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p>
          <a:p>
            <a:pPr algn="just"/>
            <a:endParaRPr lang="en-US" sz="1400" b="1" dirty="0" smtClean="0">
              <a:latin typeface="Times New Roman" pitchFamily="18" charset="0"/>
              <a:cs typeface="Times New Roman" pitchFamily="18" charset="0"/>
            </a:endParaRPr>
          </a:p>
          <a:p>
            <a:pPr algn="just"/>
            <a:r>
              <a:rPr lang="en-US" sz="1400" b="1" dirty="0" err="1" smtClean="0">
                <a:latin typeface="Times New Roman" pitchFamily="18" charset="0"/>
                <a:cs typeface="Times New Roman" pitchFamily="18" charset="0"/>
              </a:rPr>
              <a:t>Pengayaan</a:t>
            </a:r>
            <a:r>
              <a:rPr lang="en-US" sz="1400" b="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R </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 1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4</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+ 4</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rumus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2)!</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2. </a:t>
            </a:r>
            <a:r>
              <a:rPr lang="en-US" sz="1400" dirty="0" err="1" smtClean="0">
                <a:latin typeface="Times New Roman" pitchFamily="18" charset="0"/>
                <a:cs typeface="Times New Roman" pitchFamily="18" charset="0"/>
              </a:rPr>
              <a:t>Diketahui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f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a:t>
            </a:r>
            <a:r>
              <a:rPr lang="en-US" sz="1400" i="1" dirty="0" smtClean="0">
                <a:latin typeface="Times New Roman" pitchFamily="18" charset="0"/>
                <a:cs typeface="Times New Roman" pitchFamily="18" charset="0"/>
              </a:rPr>
              <a:t>x</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 </a:t>
            </a:r>
            <a:r>
              <a:rPr lang="en-US" sz="1400" i="1" dirty="0" err="1" smtClean="0">
                <a:latin typeface="Times New Roman" pitchFamily="18" charset="0"/>
                <a:cs typeface="Times New Roman" pitchFamily="18" charset="0"/>
              </a:rPr>
              <a:t>px</a:t>
            </a:r>
            <a:r>
              <a:rPr lang="en-US" sz="1400" i="1"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g </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 = 3</a:t>
            </a:r>
            <a:r>
              <a:rPr lang="en-US" sz="1400" i="1" dirty="0" smtClean="0">
                <a:latin typeface="Times New Roman" pitchFamily="18" charset="0"/>
                <a:cs typeface="Times New Roman" pitchFamily="18" charset="0"/>
              </a:rPr>
              <a:t>x </a:t>
            </a:r>
            <a:r>
              <a:rPr lang="en-US" sz="1400" dirty="0" smtClean="0">
                <a:latin typeface="Times New Roman" pitchFamily="18" charset="0"/>
                <a:cs typeface="Times New Roman" pitchFamily="18" charset="0"/>
              </a:rPr>
              <a:t>+ 14.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2 + (</a:t>
            </a:r>
            <a:r>
              <a:rPr lang="en-US" sz="1400" i="1" dirty="0"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o</a:t>
            </a:r>
            <a:r>
              <a:rPr lang="en-US" sz="1400" i="1" dirty="0" smtClean="0">
                <a:latin typeface="Times New Roman" pitchFamily="18" charset="0"/>
                <a:cs typeface="Times New Roman" pitchFamily="18" charset="0"/>
              </a:rPr>
              <a:t>g</a:t>
            </a:r>
            <a:r>
              <a:rPr lang="en-US" sz="1400" dirty="0" smtClean="0">
                <a:latin typeface="Times New Roman" pitchFamily="18" charset="0"/>
                <a:cs typeface="Times New Roman" pitchFamily="18" charset="0"/>
              </a:rPr>
              <a:t>) (–4) = (</a:t>
            </a:r>
            <a:r>
              <a:rPr lang="en-US" sz="1400" i="1" dirty="0" err="1" smtClean="0">
                <a:latin typeface="Times New Roman" pitchFamily="18" charset="0"/>
                <a:cs typeface="Times New Roman" pitchFamily="18" charset="0"/>
              </a:rPr>
              <a:t>g</a:t>
            </a:r>
            <a:r>
              <a:rPr lang="en-US" sz="1400" dirty="0" err="1" smtClean="0">
                <a:latin typeface="Times New Roman" pitchFamily="18" charset="0"/>
                <a:cs typeface="Times New Roman" pitchFamily="18" charset="0"/>
              </a:rPr>
              <a:t>o</a:t>
            </a:r>
            <a:r>
              <a:rPr lang="en-US" sz="1400" i="1" dirty="0" err="1" smtClean="0">
                <a:latin typeface="Times New Roman" pitchFamily="18" charset="0"/>
                <a:cs typeface="Times New Roman" pitchFamily="18" charset="0"/>
              </a:rPr>
              <a:t>f</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nilai</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p</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3. </a:t>
            </a:r>
            <a:r>
              <a:rPr lang="en-US" sz="1400" dirty="0" err="1" smtClean="0">
                <a:latin typeface="Times New Roman" pitchFamily="18" charset="0"/>
                <a:cs typeface="Times New Roman" pitchFamily="18" charset="0"/>
              </a:rPr>
              <a:t>Perhatikan</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Tentukan</a:t>
            </a:r>
            <a:r>
              <a:rPr lang="en-US" sz="1400" dirty="0" smtClean="0">
                <a:latin typeface="Times New Roman" pitchFamily="18" charset="0"/>
                <a:cs typeface="Times New Roman" pitchFamily="18" charset="0"/>
              </a:rPr>
              <a:t> domain,  </a:t>
            </a:r>
            <a:r>
              <a:rPr lang="en-US" sz="1400" dirty="0" err="1" smtClean="0">
                <a:latin typeface="Times New Roman" pitchFamily="18" charset="0"/>
                <a:cs typeface="Times New Roman" pitchFamily="18" charset="0"/>
              </a:rPr>
              <a:t>kodomain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range </a:t>
            </a:r>
            <a:r>
              <a:rPr lang="en-US" sz="1400" dirty="0" err="1" smtClean="0">
                <a:latin typeface="Times New Roman" pitchFamily="18" charset="0"/>
                <a:cs typeface="Times New Roman" pitchFamily="18" charset="0"/>
              </a:rPr>
              <a:t>dari</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dinyatakan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samping</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p:txBody>
      </p:sp>
      <p:pic>
        <p:nvPicPr>
          <p:cNvPr id="4" name="Picture 3"/>
          <p:cNvPicPr/>
          <p:nvPr/>
        </p:nvPicPr>
        <p:blipFill>
          <a:blip r:embed="rId4"/>
          <a:srcRect/>
          <a:stretch>
            <a:fillRect/>
          </a:stretch>
        </p:blipFill>
        <p:spPr bwMode="auto">
          <a:xfrm>
            <a:off x="4212029" y="4959927"/>
            <a:ext cx="1655371" cy="1745673"/>
          </a:xfrm>
          <a:prstGeom prst="rect">
            <a:avLst/>
          </a:prstGeom>
          <a:noFill/>
          <a:ln w="9525">
            <a:noFill/>
            <a:miter lim="800000"/>
            <a:headEnd/>
            <a:tailEnd/>
          </a:ln>
        </p:spPr>
      </p:pic>
      <p:sp>
        <p:nvSpPr>
          <p:cNvPr id="45058" name="Text Box 2"/>
          <p:cNvSpPr txBox="1">
            <a:spLocks noChangeArrowheads="1"/>
          </p:cNvSpPr>
          <p:nvPr/>
        </p:nvSpPr>
        <p:spPr bwMode="auto">
          <a:xfrm>
            <a:off x="4426342" y="5085340"/>
            <a:ext cx="165100" cy="2571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59" name="Text Box 3"/>
          <p:cNvSpPr txBox="1">
            <a:spLocks noChangeArrowheads="1"/>
          </p:cNvSpPr>
          <p:nvPr/>
        </p:nvSpPr>
        <p:spPr bwMode="auto">
          <a:xfrm>
            <a:off x="4399354" y="5371090"/>
            <a:ext cx="188913" cy="2365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Text Box 4"/>
          <p:cNvSpPr txBox="1">
            <a:spLocks noChangeArrowheads="1"/>
          </p:cNvSpPr>
          <p:nvPr/>
        </p:nvSpPr>
        <p:spPr bwMode="auto">
          <a:xfrm>
            <a:off x="4399354" y="5990215"/>
            <a:ext cx="165100" cy="2603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Text Box 5"/>
          <p:cNvSpPr txBox="1">
            <a:spLocks noChangeArrowheads="1"/>
          </p:cNvSpPr>
          <p:nvPr/>
        </p:nvSpPr>
        <p:spPr bwMode="auto">
          <a:xfrm>
            <a:off x="4399354" y="6299777"/>
            <a:ext cx="177800" cy="2603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2" name="Text Box 6"/>
          <p:cNvSpPr txBox="1">
            <a:spLocks noChangeArrowheads="1"/>
          </p:cNvSpPr>
          <p:nvPr/>
        </p:nvSpPr>
        <p:spPr bwMode="auto">
          <a:xfrm>
            <a:off x="5478854" y="5399664"/>
            <a:ext cx="153988" cy="2365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Text Box 7"/>
          <p:cNvSpPr txBox="1">
            <a:spLocks noChangeArrowheads="1"/>
          </p:cNvSpPr>
          <p:nvPr/>
        </p:nvSpPr>
        <p:spPr bwMode="auto">
          <a:xfrm>
            <a:off x="5488379" y="5112327"/>
            <a:ext cx="95250" cy="18891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4" name="Text Box 8"/>
          <p:cNvSpPr txBox="1">
            <a:spLocks noChangeArrowheads="1"/>
          </p:cNvSpPr>
          <p:nvPr/>
        </p:nvSpPr>
        <p:spPr bwMode="auto">
          <a:xfrm>
            <a:off x="4399354" y="5656840"/>
            <a:ext cx="177800" cy="2381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5" name="Text Box 9"/>
          <p:cNvSpPr txBox="1">
            <a:spLocks noChangeArrowheads="1"/>
          </p:cNvSpPr>
          <p:nvPr/>
        </p:nvSpPr>
        <p:spPr bwMode="auto">
          <a:xfrm>
            <a:off x="5469329" y="5672714"/>
            <a:ext cx="190500" cy="2968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Text Box 10"/>
          <p:cNvSpPr txBox="1">
            <a:spLocks noChangeArrowheads="1"/>
          </p:cNvSpPr>
          <p:nvPr/>
        </p:nvSpPr>
        <p:spPr bwMode="auto">
          <a:xfrm>
            <a:off x="5469329" y="5982277"/>
            <a:ext cx="190500" cy="2730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ction Button: Home 18">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Content Placeholder 2"/>
          <p:cNvSpPr txBox="1">
            <a:spLocks/>
          </p:cNvSpPr>
          <p:nvPr/>
        </p:nvSpPr>
        <p:spPr>
          <a:xfrm>
            <a:off x="0" y="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Uji</a:t>
            </a:r>
            <a:r>
              <a:rPr kumimoji="0" lang="en-US" sz="2400" b="0" i="0" u="none" strike="noStrike" kern="1200" cap="none" spc="0" normalizeH="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noProof="0" dirty="0" err="1" smtClean="0">
                <a:ln>
                  <a:noFill/>
                </a:ln>
                <a:solidFill>
                  <a:schemeClr val="tx1"/>
                </a:solidFill>
                <a:effectLst/>
                <a:uLnTx/>
                <a:uFillTx/>
                <a:latin typeface="Britannic Bold" pitchFamily="34" charset="0"/>
                <a:ea typeface="+mn-ea"/>
                <a:cs typeface="+mn-cs"/>
              </a:rPr>
              <a:t>Kompetensi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22" name="Action Button: Back or Previous 21">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8" name="Picture 17" descr="GN.jpeg"/>
          <p:cNvPicPr>
            <a:picLocks noChangeAspect="1"/>
          </p:cNvPicPr>
          <p:nvPr/>
        </p:nvPicPr>
        <p:blipFill>
          <a:blip r:embed="rId5"/>
          <a:stretch>
            <a:fillRect/>
          </a:stretch>
        </p:blipFill>
        <p:spPr>
          <a:xfrm>
            <a:off x="8153400" y="0"/>
            <a:ext cx="990600" cy="5029200"/>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250" autoRev="1" fill="hold">
                                          <p:stCondLst>
                                            <p:cond delay="0"/>
                                          </p:stCondLst>
                                        </p:cTn>
                                        <p:tgtEl>
                                          <p:spTgt spid="20"/>
                                        </p:tgtEl>
                                        <p:attrNameLst>
                                          <p:attrName>ppt_w</p:attrName>
                                        </p:attrNameLst>
                                      </p:cBhvr>
                                    </p:anim>
                                    <p:anim by="(#ppt_w*0.50)" calcmode="lin" valueType="num">
                                      <p:cBhvr>
                                        <p:cTn id="8" dur="250" decel="50000" autoRev="1" fill="hold">
                                          <p:stCondLst>
                                            <p:cond delay="0"/>
                                          </p:stCondLst>
                                        </p:cTn>
                                        <p:tgtEl>
                                          <p:spTgt spid="20"/>
                                        </p:tgtEl>
                                        <p:attrNameLst>
                                          <p:attrName>ppt_x</p:attrName>
                                        </p:attrNameLst>
                                      </p:cBhvr>
                                    </p:anim>
                                    <p:anim from="(-#ppt_h/2)" to="(#ppt_y)" calcmode="lin" valueType="num">
                                      <p:cBhvr>
                                        <p:cTn id="9" dur="500" fill="hold">
                                          <p:stCondLst>
                                            <p:cond delay="0"/>
                                          </p:stCondLst>
                                        </p:cTn>
                                        <p:tgtEl>
                                          <p:spTgt spid="20"/>
                                        </p:tgtEl>
                                        <p:attrNameLst>
                                          <p:attrName>ppt_y</p:attrName>
                                        </p:attrNameLst>
                                      </p:cBhvr>
                                    </p:anim>
                                    <p:animRot by="21600000">
                                      <p:cBhvr>
                                        <p:cTn id="10" dur="500" fill="hold">
                                          <p:stCondLst>
                                            <p:cond delay="0"/>
                                          </p:stCondLst>
                                        </p:cTn>
                                        <p:tgtEl>
                                          <p:spTgt spid="20"/>
                                        </p:tgtEl>
                                        <p:attrNameLst>
                                          <p:attrName>r</p:attrName>
                                        </p:attrNameLst>
                                      </p:cBhvr>
                                    </p:animRot>
                                  </p:childTnLst>
                                </p:cTn>
                              </p:par>
                            </p:childTnLst>
                          </p:cTn>
                        </p:par>
                        <p:par>
                          <p:cTn id="11" fill="hold">
                            <p:stCondLst>
                              <p:cond delay="1100"/>
                            </p:stCondLst>
                            <p:childTnLst>
                              <p:par>
                                <p:cTn id="12" presetID="17"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1600"/>
                            </p:stCondLst>
                            <p:childTnLst>
                              <p:par>
                                <p:cTn id="17" presetID="3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400" decel="100000"/>
                                        <p:tgtEl>
                                          <p:spTgt spid="4"/>
                                        </p:tgtEl>
                                      </p:cBhvr>
                                    </p:animEffect>
                                    <p:anim calcmode="lin" valueType="num">
                                      <p:cBhvr>
                                        <p:cTn id="20" dur="400" decel="100000" fill="hold"/>
                                        <p:tgtEl>
                                          <p:spTgt spid="4"/>
                                        </p:tgtEl>
                                        <p:attrNameLst>
                                          <p:attrName>style.rotation</p:attrName>
                                        </p:attrNameLst>
                                      </p:cBhvr>
                                      <p:tavLst>
                                        <p:tav tm="0">
                                          <p:val>
                                            <p:fltVal val="-90"/>
                                          </p:val>
                                        </p:tav>
                                        <p:tav tm="100000">
                                          <p:val>
                                            <p:fltVal val="0"/>
                                          </p:val>
                                        </p:tav>
                                      </p:tavLst>
                                    </p:anim>
                                    <p:anim calcmode="lin" valueType="num">
                                      <p:cBhvr>
                                        <p:cTn id="21" dur="400" decel="100000" fill="hold"/>
                                        <p:tgtEl>
                                          <p:spTgt spid="4"/>
                                        </p:tgtEl>
                                        <p:attrNameLst>
                                          <p:attrName>ppt_x</p:attrName>
                                        </p:attrNameLst>
                                      </p:cBhvr>
                                      <p:tavLst>
                                        <p:tav tm="0">
                                          <p:val>
                                            <p:strVal val="#ppt_x+0.4"/>
                                          </p:val>
                                        </p:tav>
                                        <p:tav tm="100000">
                                          <p:val>
                                            <p:strVal val="#ppt_x-0.05"/>
                                          </p:val>
                                        </p:tav>
                                      </p:tavLst>
                                    </p:anim>
                                    <p:anim calcmode="lin" valueType="num">
                                      <p:cBhvr>
                                        <p:cTn id="22" dur="400" decel="100000" fill="hold"/>
                                        <p:tgtEl>
                                          <p:spTgt spid="4"/>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25" fill="hold">
                            <p:stCondLst>
                              <p:cond delay="2100"/>
                            </p:stCondLst>
                            <p:childTnLst>
                              <p:par>
                                <p:cTn id="26" presetID="30" presetClass="entr" presetSubtype="0" fill="hold" grpId="0" nodeType="afterEffect">
                                  <p:stCondLst>
                                    <p:cond delay="0"/>
                                  </p:stCondLst>
                                  <p:childTnLst>
                                    <p:set>
                                      <p:cBhvr>
                                        <p:cTn id="27" dur="1" fill="hold">
                                          <p:stCondLst>
                                            <p:cond delay="0"/>
                                          </p:stCondLst>
                                        </p:cTn>
                                        <p:tgtEl>
                                          <p:spTgt spid="45058"/>
                                        </p:tgtEl>
                                        <p:attrNameLst>
                                          <p:attrName>style.visibility</p:attrName>
                                        </p:attrNameLst>
                                      </p:cBhvr>
                                      <p:to>
                                        <p:strVal val="visible"/>
                                      </p:to>
                                    </p:set>
                                    <p:animEffect transition="in" filter="fade">
                                      <p:cBhvr>
                                        <p:cTn id="28" dur="400" decel="100000"/>
                                        <p:tgtEl>
                                          <p:spTgt spid="45058"/>
                                        </p:tgtEl>
                                      </p:cBhvr>
                                    </p:animEffect>
                                    <p:anim calcmode="lin" valueType="num">
                                      <p:cBhvr>
                                        <p:cTn id="29" dur="400" decel="100000" fill="hold"/>
                                        <p:tgtEl>
                                          <p:spTgt spid="45058"/>
                                        </p:tgtEl>
                                        <p:attrNameLst>
                                          <p:attrName>style.rotation</p:attrName>
                                        </p:attrNameLst>
                                      </p:cBhvr>
                                      <p:tavLst>
                                        <p:tav tm="0">
                                          <p:val>
                                            <p:fltVal val="-90"/>
                                          </p:val>
                                        </p:tav>
                                        <p:tav tm="100000">
                                          <p:val>
                                            <p:fltVal val="0"/>
                                          </p:val>
                                        </p:tav>
                                      </p:tavLst>
                                    </p:anim>
                                    <p:anim calcmode="lin" valueType="num">
                                      <p:cBhvr>
                                        <p:cTn id="30" dur="400" decel="100000" fill="hold"/>
                                        <p:tgtEl>
                                          <p:spTgt spid="45058"/>
                                        </p:tgtEl>
                                        <p:attrNameLst>
                                          <p:attrName>ppt_x</p:attrName>
                                        </p:attrNameLst>
                                      </p:cBhvr>
                                      <p:tavLst>
                                        <p:tav tm="0">
                                          <p:val>
                                            <p:strVal val="#ppt_x+0.4"/>
                                          </p:val>
                                        </p:tav>
                                        <p:tav tm="100000">
                                          <p:val>
                                            <p:strVal val="#ppt_x-0.05"/>
                                          </p:val>
                                        </p:tav>
                                      </p:tavLst>
                                    </p:anim>
                                    <p:anim calcmode="lin" valueType="num">
                                      <p:cBhvr>
                                        <p:cTn id="31" dur="400" decel="100000" fill="hold"/>
                                        <p:tgtEl>
                                          <p:spTgt spid="45058"/>
                                        </p:tgtEl>
                                        <p:attrNameLst>
                                          <p:attrName>ppt_y</p:attrName>
                                        </p:attrNameLst>
                                      </p:cBhvr>
                                      <p:tavLst>
                                        <p:tav tm="0">
                                          <p:val>
                                            <p:strVal val="#ppt_y-0.4"/>
                                          </p:val>
                                        </p:tav>
                                        <p:tav tm="100000">
                                          <p:val>
                                            <p:strVal val="#ppt_y+0.1"/>
                                          </p:val>
                                        </p:tav>
                                      </p:tavLst>
                                    </p:anim>
                                    <p:anim calcmode="lin" valueType="num">
                                      <p:cBhvr>
                                        <p:cTn id="32" dur="100" accel="100000" fill="hold">
                                          <p:stCondLst>
                                            <p:cond delay="400"/>
                                          </p:stCondLst>
                                        </p:cTn>
                                        <p:tgtEl>
                                          <p:spTgt spid="45058"/>
                                        </p:tgtEl>
                                        <p:attrNameLst>
                                          <p:attrName>ppt_x</p:attrName>
                                        </p:attrNameLst>
                                      </p:cBhvr>
                                      <p:tavLst>
                                        <p:tav tm="0">
                                          <p:val>
                                            <p:strVal val="#ppt_x-0.05"/>
                                          </p:val>
                                        </p:tav>
                                        <p:tav tm="100000">
                                          <p:val>
                                            <p:strVal val="#ppt_x"/>
                                          </p:val>
                                        </p:tav>
                                      </p:tavLst>
                                    </p:anim>
                                    <p:anim calcmode="lin" valueType="num">
                                      <p:cBhvr>
                                        <p:cTn id="33" dur="100" accel="100000" fill="hold">
                                          <p:stCondLst>
                                            <p:cond delay="400"/>
                                          </p:stCondLst>
                                        </p:cTn>
                                        <p:tgtEl>
                                          <p:spTgt spid="45058"/>
                                        </p:tgtEl>
                                        <p:attrNameLst>
                                          <p:attrName>ppt_y</p:attrName>
                                        </p:attrNameLst>
                                      </p:cBhvr>
                                      <p:tavLst>
                                        <p:tav tm="0">
                                          <p:val>
                                            <p:strVal val="#ppt_y+0.1"/>
                                          </p:val>
                                        </p:tav>
                                        <p:tav tm="100000">
                                          <p:val>
                                            <p:strVal val="#ppt_y"/>
                                          </p:val>
                                        </p:tav>
                                      </p:tavLst>
                                    </p:anim>
                                  </p:childTnLst>
                                </p:cTn>
                              </p:par>
                            </p:childTnLst>
                          </p:cTn>
                        </p:par>
                        <p:par>
                          <p:cTn id="34" fill="hold">
                            <p:stCondLst>
                              <p:cond delay="2600"/>
                            </p:stCondLst>
                            <p:childTnLst>
                              <p:par>
                                <p:cTn id="35" presetID="30" presetClass="entr" presetSubtype="0" fill="hold" grpId="0" nodeType="afterEffect">
                                  <p:stCondLst>
                                    <p:cond delay="0"/>
                                  </p:stCondLst>
                                  <p:childTnLst>
                                    <p:set>
                                      <p:cBhvr>
                                        <p:cTn id="36" dur="1" fill="hold">
                                          <p:stCondLst>
                                            <p:cond delay="0"/>
                                          </p:stCondLst>
                                        </p:cTn>
                                        <p:tgtEl>
                                          <p:spTgt spid="45059"/>
                                        </p:tgtEl>
                                        <p:attrNameLst>
                                          <p:attrName>style.visibility</p:attrName>
                                        </p:attrNameLst>
                                      </p:cBhvr>
                                      <p:to>
                                        <p:strVal val="visible"/>
                                      </p:to>
                                    </p:set>
                                    <p:animEffect transition="in" filter="fade">
                                      <p:cBhvr>
                                        <p:cTn id="37" dur="400" decel="100000"/>
                                        <p:tgtEl>
                                          <p:spTgt spid="45059"/>
                                        </p:tgtEl>
                                      </p:cBhvr>
                                    </p:animEffect>
                                    <p:anim calcmode="lin" valueType="num">
                                      <p:cBhvr>
                                        <p:cTn id="38" dur="400" decel="100000" fill="hold"/>
                                        <p:tgtEl>
                                          <p:spTgt spid="45059"/>
                                        </p:tgtEl>
                                        <p:attrNameLst>
                                          <p:attrName>style.rotation</p:attrName>
                                        </p:attrNameLst>
                                      </p:cBhvr>
                                      <p:tavLst>
                                        <p:tav tm="0">
                                          <p:val>
                                            <p:fltVal val="-90"/>
                                          </p:val>
                                        </p:tav>
                                        <p:tav tm="100000">
                                          <p:val>
                                            <p:fltVal val="0"/>
                                          </p:val>
                                        </p:tav>
                                      </p:tavLst>
                                    </p:anim>
                                    <p:anim calcmode="lin" valueType="num">
                                      <p:cBhvr>
                                        <p:cTn id="39" dur="400" decel="100000" fill="hold"/>
                                        <p:tgtEl>
                                          <p:spTgt spid="45059"/>
                                        </p:tgtEl>
                                        <p:attrNameLst>
                                          <p:attrName>ppt_x</p:attrName>
                                        </p:attrNameLst>
                                      </p:cBhvr>
                                      <p:tavLst>
                                        <p:tav tm="0">
                                          <p:val>
                                            <p:strVal val="#ppt_x+0.4"/>
                                          </p:val>
                                        </p:tav>
                                        <p:tav tm="100000">
                                          <p:val>
                                            <p:strVal val="#ppt_x-0.05"/>
                                          </p:val>
                                        </p:tav>
                                      </p:tavLst>
                                    </p:anim>
                                    <p:anim calcmode="lin" valueType="num">
                                      <p:cBhvr>
                                        <p:cTn id="40" dur="400" decel="100000" fill="hold"/>
                                        <p:tgtEl>
                                          <p:spTgt spid="45059"/>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45059"/>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45059"/>
                                        </p:tgtEl>
                                        <p:attrNameLst>
                                          <p:attrName>ppt_y</p:attrName>
                                        </p:attrNameLst>
                                      </p:cBhvr>
                                      <p:tavLst>
                                        <p:tav tm="0">
                                          <p:val>
                                            <p:strVal val="#ppt_y+0.1"/>
                                          </p:val>
                                        </p:tav>
                                        <p:tav tm="100000">
                                          <p:val>
                                            <p:strVal val="#ppt_y"/>
                                          </p:val>
                                        </p:tav>
                                      </p:tavLst>
                                    </p:anim>
                                  </p:childTnLst>
                                </p:cTn>
                              </p:par>
                            </p:childTnLst>
                          </p:cTn>
                        </p:par>
                        <p:par>
                          <p:cTn id="43" fill="hold">
                            <p:stCondLst>
                              <p:cond delay="3100"/>
                            </p:stCondLst>
                            <p:childTnLst>
                              <p:par>
                                <p:cTn id="44" presetID="30" presetClass="entr" presetSubtype="0" fill="hold" grpId="0" nodeType="afterEffect">
                                  <p:stCondLst>
                                    <p:cond delay="0"/>
                                  </p:stCondLst>
                                  <p:childTnLst>
                                    <p:set>
                                      <p:cBhvr>
                                        <p:cTn id="45" dur="1" fill="hold">
                                          <p:stCondLst>
                                            <p:cond delay="0"/>
                                          </p:stCondLst>
                                        </p:cTn>
                                        <p:tgtEl>
                                          <p:spTgt spid="45064"/>
                                        </p:tgtEl>
                                        <p:attrNameLst>
                                          <p:attrName>style.visibility</p:attrName>
                                        </p:attrNameLst>
                                      </p:cBhvr>
                                      <p:to>
                                        <p:strVal val="visible"/>
                                      </p:to>
                                    </p:set>
                                    <p:animEffect transition="in" filter="fade">
                                      <p:cBhvr>
                                        <p:cTn id="46" dur="400" decel="100000"/>
                                        <p:tgtEl>
                                          <p:spTgt spid="45064"/>
                                        </p:tgtEl>
                                      </p:cBhvr>
                                    </p:animEffect>
                                    <p:anim calcmode="lin" valueType="num">
                                      <p:cBhvr>
                                        <p:cTn id="47" dur="400" decel="100000" fill="hold"/>
                                        <p:tgtEl>
                                          <p:spTgt spid="45064"/>
                                        </p:tgtEl>
                                        <p:attrNameLst>
                                          <p:attrName>style.rotation</p:attrName>
                                        </p:attrNameLst>
                                      </p:cBhvr>
                                      <p:tavLst>
                                        <p:tav tm="0">
                                          <p:val>
                                            <p:fltVal val="-90"/>
                                          </p:val>
                                        </p:tav>
                                        <p:tav tm="100000">
                                          <p:val>
                                            <p:fltVal val="0"/>
                                          </p:val>
                                        </p:tav>
                                      </p:tavLst>
                                    </p:anim>
                                    <p:anim calcmode="lin" valueType="num">
                                      <p:cBhvr>
                                        <p:cTn id="48" dur="400" decel="100000" fill="hold"/>
                                        <p:tgtEl>
                                          <p:spTgt spid="45064"/>
                                        </p:tgtEl>
                                        <p:attrNameLst>
                                          <p:attrName>ppt_x</p:attrName>
                                        </p:attrNameLst>
                                      </p:cBhvr>
                                      <p:tavLst>
                                        <p:tav tm="0">
                                          <p:val>
                                            <p:strVal val="#ppt_x+0.4"/>
                                          </p:val>
                                        </p:tav>
                                        <p:tav tm="100000">
                                          <p:val>
                                            <p:strVal val="#ppt_x-0.05"/>
                                          </p:val>
                                        </p:tav>
                                      </p:tavLst>
                                    </p:anim>
                                    <p:anim calcmode="lin" valueType="num">
                                      <p:cBhvr>
                                        <p:cTn id="49" dur="400" decel="100000" fill="hold"/>
                                        <p:tgtEl>
                                          <p:spTgt spid="45064"/>
                                        </p:tgtEl>
                                        <p:attrNameLst>
                                          <p:attrName>ppt_y</p:attrName>
                                        </p:attrNameLst>
                                      </p:cBhvr>
                                      <p:tavLst>
                                        <p:tav tm="0">
                                          <p:val>
                                            <p:strVal val="#ppt_y-0.4"/>
                                          </p:val>
                                        </p:tav>
                                        <p:tav tm="100000">
                                          <p:val>
                                            <p:strVal val="#ppt_y+0.1"/>
                                          </p:val>
                                        </p:tav>
                                      </p:tavLst>
                                    </p:anim>
                                    <p:anim calcmode="lin" valueType="num">
                                      <p:cBhvr>
                                        <p:cTn id="50" dur="100" accel="100000" fill="hold">
                                          <p:stCondLst>
                                            <p:cond delay="400"/>
                                          </p:stCondLst>
                                        </p:cTn>
                                        <p:tgtEl>
                                          <p:spTgt spid="45064"/>
                                        </p:tgtEl>
                                        <p:attrNameLst>
                                          <p:attrName>ppt_x</p:attrName>
                                        </p:attrNameLst>
                                      </p:cBhvr>
                                      <p:tavLst>
                                        <p:tav tm="0">
                                          <p:val>
                                            <p:strVal val="#ppt_x-0.05"/>
                                          </p:val>
                                        </p:tav>
                                        <p:tav tm="100000">
                                          <p:val>
                                            <p:strVal val="#ppt_x"/>
                                          </p:val>
                                        </p:tav>
                                      </p:tavLst>
                                    </p:anim>
                                    <p:anim calcmode="lin" valueType="num">
                                      <p:cBhvr>
                                        <p:cTn id="51" dur="100" accel="100000" fill="hold">
                                          <p:stCondLst>
                                            <p:cond delay="400"/>
                                          </p:stCondLst>
                                        </p:cTn>
                                        <p:tgtEl>
                                          <p:spTgt spid="45064"/>
                                        </p:tgtEl>
                                        <p:attrNameLst>
                                          <p:attrName>ppt_y</p:attrName>
                                        </p:attrNameLst>
                                      </p:cBhvr>
                                      <p:tavLst>
                                        <p:tav tm="0">
                                          <p:val>
                                            <p:strVal val="#ppt_y+0.1"/>
                                          </p:val>
                                        </p:tav>
                                        <p:tav tm="100000">
                                          <p:val>
                                            <p:strVal val="#ppt_y"/>
                                          </p:val>
                                        </p:tav>
                                      </p:tavLst>
                                    </p:anim>
                                  </p:childTnLst>
                                </p:cTn>
                              </p:par>
                            </p:childTnLst>
                          </p:cTn>
                        </p:par>
                        <p:par>
                          <p:cTn id="52" fill="hold">
                            <p:stCondLst>
                              <p:cond delay="3600"/>
                            </p:stCondLst>
                            <p:childTnLst>
                              <p:par>
                                <p:cTn id="53" presetID="30" presetClass="entr" presetSubtype="0" fill="hold" grpId="0" nodeType="afterEffect">
                                  <p:stCondLst>
                                    <p:cond delay="0"/>
                                  </p:stCondLst>
                                  <p:childTnLst>
                                    <p:set>
                                      <p:cBhvr>
                                        <p:cTn id="54" dur="1" fill="hold">
                                          <p:stCondLst>
                                            <p:cond delay="0"/>
                                          </p:stCondLst>
                                        </p:cTn>
                                        <p:tgtEl>
                                          <p:spTgt spid="45060"/>
                                        </p:tgtEl>
                                        <p:attrNameLst>
                                          <p:attrName>style.visibility</p:attrName>
                                        </p:attrNameLst>
                                      </p:cBhvr>
                                      <p:to>
                                        <p:strVal val="visible"/>
                                      </p:to>
                                    </p:set>
                                    <p:animEffect transition="in" filter="fade">
                                      <p:cBhvr>
                                        <p:cTn id="55" dur="400" decel="100000"/>
                                        <p:tgtEl>
                                          <p:spTgt spid="45060"/>
                                        </p:tgtEl>
                                      </p:cBhvr>
                                    </p:animEffect>
                                    <p:anim calcmode="lin" valueType="num">
                                      <p:cBhvr>
                                        <p:cTn id="56" dur="400" decel="100000" fill="hold"/>
                                        <p:tgtEl>
                                          <p:spTgt spid="45060"/>
                                        </p:tgtEl>
                                        <p:attrNameLst>
                                          <p:attrName>style.rotation</p:attrName>
                                        </p:attrNameLst>
                                      </p:cBhvr>
                                      <p:tavLst>
                                        <p:tav tm="0">
                                          <p:val>
                                            <p:fltVal val="-90"/>
                                          </p:val>
                                        </p:tav>
                                        <p:tav tm="100000">
                                          <p:val>
                                            <p:fltVal val="0"/>
                                          </p:val>
                                        </p:tav>
                                      </p:tavLst>
                                    </p:anim>
                                    <p:anim calcmode="lin" valueType="num">
                                      <p:cBhvr>
                                        <p:cTn id="57" dur="400" decel="100000" fill="hold"/>
                                        <p:tgtEl>
                                          <p:spTgt spid="45060"/>
                                        </p:tgtEl>
                                        <p:attrNameLst>
                                          <p:attrName>ppt_x</p:attrName>
                                        </p:attrNameLst>
                                      </p:cBhvr>
                                      <p:tavLst>
                                        <p:tav tm="0">
                                          <p:val>
                                            <p:strVal val="#ppt_x+0.4"/>
                                          </p:val>
                                        </p:tav>
                                        <p:tav tm="100000">
                                          <p:val>
                                            <p:strVal val="#ppt_x-0.05"/>
                                          </p:val>
                                        </p:tav>
                                      </p:tavLst>
                                    </p:anim>
                                    <p:anim calcmode="lin" valueType="num">
                                      <p:cBhvr>
                                        <p:cTn id="58" dur="400" decel="100000" fill="hold"/>
                                        <p:tgtEl>
                                          <p:spTgt spid="45060"/>
                                        </p:tgtEl>
                                        <p:attrNameLst>
                                          <p:attrName>ppt_y</p:attrName>
                                        </p:attrNameLst>
                                      </p:cBhvr>
                                      <p:tavLst>
                                        <p:tav tm="0">
                                          <p:val>
                                            <p:strVal val="#ppt_y-0.4"/>
                                          </p:val>
                                        </p:tav>
                                        <p:tav tm="100000">
                                          <p:val>
                                            <p:strVal val="#ppt_y+0.1"/>
                                          </p:val>
                                        </p:tav>
                                      </p:tavLst>
                                    </p:anim>
                                    <p:anim calcmode="lin" valueType="num">
                                      <p:cBhvr>
                                        <p:cTn id="59" dur="100" accel="100000" fill="hold">
                                          <p:stCondLst>
                                            <p:cond delay="400"/>
                                          </p:stCondLst>
                                        </p:cTn>
                                        <p:tgtEl>
                                          <p:spTgt spid="45060"/>
                                        </p:tgtEl>
                                        <p:attrNameLst>
                                          <p:attrName>ppt_x</p:attrName>
                                        </p:attrNameLst>
                                      </p:cBhvr>
                                      <p:tavLst>
                                        <p:tav tm="0">
                                          <p:val>
                                            <p:strVal val="#ppt_x-0.05"/>
                                          </p:val>
                                        </p:tav>
                                        <p:tav tm="100000">
                                          <p:val>
                                            <p:strVal val="#ppt_x"/>
                                          </p:val>
                                        </p:tav>
                                      </p:tavLst>
                                    </p:anim>
                                    <p:anim calcmode="lin" valueType="num">
                                      <p:cBhvr>
                                        <p:cTn id="60" dur="100" accel="100000" fill="hold">
                                          <p:stCondLst>
                                            <p:cond delay="400"/>
                                          </p:stCondLst>
                                        </p:cTn>
                                        <p:tgtEl>
                                          <p:spTgt spid="45060"/>
                                        </p:tgtEl>
                                        <p:attrNameLst>
                                          <p:attrName>ppt_y</p:attrName>
                                        </p:attrNameLst>
                                      </p:cBhvr>
                                      <p:tavLst>
                                        <p:tav tm="0">
                                          <p:val>
                                            <p:strVal val="#ppt_y+0.1"/>
                                          </p:val>
                                        </p:tav>
                                        <p:tav tm="100000">
                                          <p:val>
                                            <p:strVal val="#ppt_y"/>
                                          </p:val>
                                        </p:tav>
                                      </p:tavLst>
                                    </p:anim>
                                  </p:childTnLst>
                                </p:cTn>
                              </p:par>
                            </p:childTnLst>
                          </p:cTn>
                        </p:par>
                        <p:par>
                          <p:cTn id="61" fill="hold">
                            <p:stCondLst>
                              <p:cond delay="4100"/>
                            </p:stCondLst>
                            <p:childTnLst>
                              <p:par>
                                <p:cTn id="62" presetID="30" presetClass="entr" presetSubtype="0" fill="hold" grpId="0" nodeType="afterEffect">
                                  <p:stCondLst>
                                    <p:cond delay="0"/>
                                  </p:stCondLst>
                                  <p:childTnLst>
                                    <p:set>
                                      <p:cBhvr>
                                        <p:cTn id="63" dur="1" fill="hold">
                                          <p:stCondLst>
                                            <p:cond delay="0"/>
                                          </p:stCondLst>
                                        </p:cTn>
                                        <p:tgtEl>
                                          <p:spTgt spid="45061"/>
                                        </p:tgtEl>
                                        <p:attrNameLst>
                                          <p:attrName>style.visibility</p:attrName>
                                        </p:attrNameLst>
                                      </p:cBhvr>
                                      <p:to>
                                        <p:strVal val="visible"/>
                                      </p:to>
                                    </p:set>
                                    <p:animEffect transition="in" filter="fade">
                                      <p:cBhvr>
                                        <p:cTn id="64" dur="400" decel="100000"/>
                                        <p:tgtEl>
                                          <p:spTgt spid="45061"/>
                                        </p:tgtEl>
                                      </p:cBhvr>
                                    </p:animEffect>
                                    <p:anim calcmode="lin" valueType="num">
                                      <p:cBhvr>
                                        <p:cTn id="65" dur="400" decel="100000" fill="hold"/>
                                        <p:tgtEl>
                                          <p:spTgt spid="45061"/>
                                        </p:tgtEl>
                                        <p:attrNameLst>
                                          <p:attrName>style.rotation</p:attrName>
                                        </p:attrNameLst>
                                      </p:cBhvr>
                                      <p:tavLst>
                                        <p:tav tm="0">
                                          <p:val>
                                            <p:fltVal val="-90"/>
                                          </p:val>
                                        </p:tav>
                                        <p:tav tm="100000">
                                          <p:val>
                                            <p:fltVal val="0"/>
                                          </p:val>
                                        </p:tav>
                                      </p:tavLst>
                                    </p:anim>
                                    <p:anim calcmode="lin" valueType="num">
                                      <p:cBhvr>
                                        <p:cTn id="66" dur="400" decel="100000" fill="hold"/>
                                        <p:tgtEl>
                                          <p:spTgt spid="45061"/>
                                        </p:tgtEl>
                                        <p:attrNameLst>
                                          <p:attrName>ppt_x</p:attrName>
                                        </p:attrNameLst>
                                      </p:cBhvr>
                                      <p:tavLst>
                                        <p:tav tm="0">
                                          <p:val>
                                            <p:strVal val="#ppt_x+0.4"/>
                                          </p:val>
                                        </p:tav>
                                        <p:tav tm="100000">
                                          <p:val>
                                            <p:strVal val="#ppt_x-0.05"/>
                                          </p:val>
                                        </p:tav>
                                      </p:tavLst>
                                    </p:anim>
                                    <p:anim calcmode="lin" valueType="num">
                                      <p:cBhvr>
                                        <p:cTn id="67" dur="400" decel="100000" fill="hold"/>
                                        <p:tgtEl>
                                          <p:spTgt spid="45061"/>
                                        </p:tgtEl>
                                        <p:attrNameLst>
                                          <p:attrName>ppt_y</p:attrName>
                                        </p:attrNameLst>
                                      </p:cBhvr>
                                      <p:tavLst>
                                        <p:tav tm="0">
                                          <p:val>
                                            <p:strVal val="#ppt_y-0.4"/>
                                          </p:val>
                                        </p:tav>
                                        <p:tav tm="100000">
                                          <p:val>
                                            <p:strVal val="#ppt_y+0.1"/>
                                          </p:val>
                                        </p:tav>
                                      </p:tavLst>
                                    </p:anim>
                                    <p:anim calcmode="lin" valueType="num">
                                      <p:cBhvr>
                                        <p:cTn id="68" dur="100" accel="100000" fill="hold">
                                          <p:stCondLst>
                                            <p:cond delay="400"/>
                                          </p:stCondLst>
                                        </p:cTn>
                                        <p:tgtEl>
                                          <p:spTgt spid="45061"/>
                                        </p:tgtEl>
                                        <p:attrNameLst>
                                          <p:attrName>ppt_x</p:attrName>
                                        </p:attrNameLst>
                                      </p:cBhvr>
                                      <p:tavLst>
                                        <p:tav tm="0">
                                          <p:val>
                                            <p:strVal val="#ppt_x-0.05"/>
                                          </p:val>
                                        </p:tav>
                                        <p:tav tm="100000">
                                          <p:val>
                                            <p:strVal val="#ppt_x"/>
                                          </p:val>
                                        </p:tav>
                                      </p:tavLst>
                                    </p:anim>
                                    <p:anim calcmode="lin" valueType="num">
                                      <p:cBhvr>
                                        <p:cTn id="69" dur="100" accel="100000" fill="hold">
                                          <p:stCondLst>
                                            <p:cond delay="400"/>
                                          </p:stCondLst>
                                        </p:cTn>
                                        <p:tgtEl>
                                          <p:spTgt spid="45061"/>
                                        </p:tgtEl>
                                        <p:attrNameLst>
                                          <p:attrName>ppt_y</p:attrName>
                                        </p:attrNameLst>
                                      </p:cBhvr>
                                      <p:tavLst>
                                        <p:tav tm="0">
                                          <p:val>
                                            <p:strVal val="#ppt_y+0.1"/>
                                          </p:val>
                                        </p:tav>
                                        <p:tav tm="100000">
                                          <p:val>
                                            <p:strVal val="#ppt_y"/>
                                          </p:val>
                                        </p:tav>
                                      </p:tavLst>
                                    </p:anim>
                                  </p:childTnLst>
                                </p:cTn>
                              </p:par>
                            </p:childTnLst>
                          </p:cTn>
                        </p:par>
                        <p:par>
                          <p:cTn id="70" fill="hold">
                            <p:stCondLst>
                              <p:cond delay="4600"/>
                            </p:stCondLst>
                            <p:childTnLst>
                              <p:par>
                                <p:cTn id="71" presetID="30" presetClass="entr" presetSubtype="0" fill="hold" grpId="0" nodeType="afterEffect">
                                  <p:stCondLst>
                                    <p:cond delay="0"/>
                                  </p:stCondLst>
                                  <p:childTnLst>
                                    <p:set>
                                      <p:cBhvr>
                                        <p:cTn id="72" dur="1" fill="hold">
                                          <p:stCondLst>
                                            <p:cond delay="0"/>
                                          </p:stCondLst>
                                        </p:cTn>
                                        <p:tgtEl>
                                          <p:spTgt spid="45063"/>
                                        </p:tgtEl>
                                        <p:attrNameLst>
                                          <p:attrName>style.visibility</p:attrName>
                                        </p:attrNameLst>
                                      </p:cBhvr>
                                      <p:to>
                                        <p:strVal val="visible"/>
                                      </p:to>
                                    </p:set>
                                    <p:animEffect transition="in" filter="fade">
                                      <p:cBhvr>
                                        <p:cTn id="73" dur="400" decel="100000"/>
                                        <p:tgtEl>
                                          <p:spTgt spid="45063"/>
                                        </p:tgtEl>
                                      </p:cBhvr>
                                    </p:animEffect>
                                    <p:anim calcmode="lin" valueType="num">
                                      <p:cBhvr>
                                        <p:cTn id="74" dur="400" decel="100000" fill="hold"/>
                                        <p:tgtEl>
                                          <p:spTgt spid="45063"/>
                                        </p:tgtEl>
                                        <p:attrNameLst>
                                          <p:attrName>style.rotation</p:attrName>
                                        </p:attrNameLst>
                                      </p:cBhvr>
                                      <p:tavLst>
                                        <p:tav tm="0">
                                          <p:val>
                                            <p:fltVal val="-90"/>
                                          </p:val>
                                        </p:tav>
                                        <p:tav tm="100000">
                                          <p:val>
                                            <p:fltVal val="0"/>
                                          </p:val>
                                        </p:tav>
                                      </p:tavLst>
                                    </p:anim>
                                    <p:anim calcmode="lin" valueType="num">
                                      <p:cBhvr>
                                        <p:cTn id="75" dur="400" decel="100000" fill="hold"/>
                                        <p:tgtEl>
                                          <p:spTgt spid="45063"/>
                                        </p:tgtEl>
                                        <p:attrNameLst>
                                          <p:attrName>ppt_x</p:attrName>
                                        </p:attrNameLst>
                                      </p:cBhvr>
                                      <p:tavLst>
                                        <p:tav tm="0">
                                          <p:val>
                                            <p:strVal val="#ppt_x+0.4"/>
                                          </p:val>
                                        </p:tav>
                                        <p:tav tm="100000">
                                          <p:val>
                                            <p:strVal val="#ppt_x-0.05"/>
                                          </p:val>
                                        </p:tav>
                                      </p:tavLst>
                                    </p:anim>
                                    <p:anim calcmode="lin" valueType="num">
                                      <p:cBhvr>
                                        <p:cTn id="76" dur="400" decel="100000" fill="hold"/>
                                        <p:tgtEl>
                                          <p:spTgt spid="45063"/>
                                        </p:tgtEl>
                                        <p:attrNameLst>
                                          <p:attrName>ppt_y</p:attrName>
                                        </p:attrNameLst>
                                      </p:cBhvr>
                                      <p:tavLst>
                                        <p:tav tm="0">
                                          <p:val>
                                            <p:strVal val="#ppt_y-0.4"/>
                                          </p:val>
                                        </p:tav>
                                        <p:tav tm="100000">
                                          <p:val>
                                            <p:strVal val="#ppt_y+0.1"/>
                                          </p:val>
                                        </p:tav>
                                      </p:tavLst>
                                    </p:anim>
                                    <p:anim calcmode="lin" valueType="num">
                                      <p:cBhvr>
                                        <p:cTn id="77" dur="100" accel="100000" fill="hold">
                                          <p:stCondLst>
                                            <p:cond delay="400"/>
                                          </p:stCondLst>
                                        </p:cTn>
                                        <p:tgtEl>
                                          <p:spTgt spid="45063"/>
                                        </p:tgtEl>
                                        <p:attrNameLst>
                                          <p:attrName>ppt_x</p:attrName>
                                        </p:attrNameLst>
                                      </p:cBhvr>
                                      <p:tavLst>
                                        <p:tav tm="0">
                                          <p:val>
                                            <p:strVal val="#ppt_x-0.05"/>
                                          </p:val>
                                        </p:tav>
                                        <p:tav tm="100000">
                                          <p:val>
                                            <p:strVal val="#ppt_x"/>
                                          </p:val>
                                        </p:tav>
                                      </p:tavLst>
                                    </p:anim>
                                    <p:anim calcmode="lin" valueType="num">
                                      <p:cBhvr>
                                        <p:cTn id="78" dur="100" accel="100000" fill="hold">
                                          <p:stCondLst>
                                            <p:cond delay="400"/>
                                          </p:stCondLst>
                                        </p:cTn>
                                        <p:tgtEl>
                                          <p:spTgt spid="45063"/>
                                        </p:tgtEl>
                                        <p:attrNameLst>
                                          <p:attrName>ppt_y</p:attrName>
                                        </p:attrNameLst>
                                      </p:cBhvr>
                                      <p:tavLst>
                                        <p:tav tm="0">
                                          <p:val>
                                            <p:strVal val="#ppt_y+0.1"/>
                                          </p:val>
                                        </p:tav>
                                        <p:tav tm="100000">
                                          <p:val>
                                            <p:strVal val="#ppt_y"/>
                                          </p:val>
                                        </p:tav>
                                      </p:tavLst>
                                    </p:anim>
                                  </p:childTnLst>
                                </p:cTn>
                              </p:par>
                            </p:childTnLst>
                          </p:cTn>
                        </p:par>
                        <p:par>
                          <p:cTn id="79" fill="hold">
                            <p:stCondLst>
                              <p:cond delay="5100"/>
                            </p:stCondLst>
                            <p:childTnLst>
                              <p:par>
                                <p:cTn id="80" presetID="30" presetClass="entr" presetSubtype="0" fill="hold" grpId="0" nodeType="afterEffect">
                                  <p:stCondLst>
                                    <p:cond delay="0"/>
                                  </p:stCondLst>
                                  <p:childTnLst>
                                    <p:set>
                                      <p:cBhvr>
                                        <p:cTn id="81" dur="1" fill="hold">
                                          <p:stCondLst>
                                            <p:cond delay="0"/>
                                          </p:stCondLst>
                                        </p:cTn>
                                        <p:tgtEl>
                                          <p:spTgt spid="45062"/>
                                        </p:tgtEl>
                                        <p:attrNameLst>
                                          <p:attrName>style.visibility</p:attrName>
                                        </p:attrNameLst>
                                      </p:cBhvr>
                                      <p:to>
                                        <p:strVal val="visible"/>
                                      </p:to>
                                    </p:set>
                                    <p:animEffect transition="in" filter="fade">
                                      <p:cBhvr>
                                        <p:cTn id="82" dur="400" decel="100000"/>
                                        <p:tgtEl>
                                          <p:spTgt spid="45062"/>
                                        </p:tgtEl>
                                      </p:cBhvr>
                                    </p:animEffect>
                                    <p:anim calcmode="lin" valueType="num">
                                      <p:cBhvr>
                                        <p:cTn id="83" dur="400" decel="100000" fill="hold"/>
                                        <p:tgtEl>
                                          <p:spTgt spid="45062"/>
                                        </p:tgtEl>
                                        <p:attrNameLst>
                                          <p:attrName>style.rotation</p:attrName>
                                        </p:attrNameLst>
                                      </p:cBhvr>
                                      <p:tavLst>
                                        <p:tav tm="0">
                                          <p:val>
                                            <p:fltVal val="-90"/>
                                          </p:val>
                                        </p:tav>
                                        <p:tav tm="100000">
                                          <p:val>
                                            <p:fltVal val="0"/>
                                          </p:val>
                                        </p:tav>
                                      </p:tavLst>
                                    </p:anim>
                                    <p:anim calcmode="lin" valueType="num">
                                      <p:cBhvr>
                                        <p:cTn id="84" dur="400" decel="100000" fill="hold"/>
                                        <p:tgtEl>
                                          <p:spTgt spid="45062"/>
                                        </p:tgtEl>
                                        <p:attrNameLst>
                                          <p:attrName>ppt_x</p:attrName>
                                        </p:attrNameLst>
                                      </p:cBhvr>
                                      <p:tavLst>
                                        <p:tav tm="0">
                                          <p:val>
                                            <p:strVal val="#ppt_x+0.4"/>
                                          </p:val>
                                        </p:tav>
                                        <p:tav tm="100000">
                                          <p:val>
                                            <p:strVal val="#ppt_x-0.05"/>
                                          </p:val>
                                        </p:tav>
                                      </p:tavLst>
                                    </p:anim>
                                    <p:anim calcmode="lin" valueType="num">
                                      <p:cBhvr>
                                        <p:cTn id="85" dur="400" decel="100000" fill="hold"/>
                                        <p:tgtEl>
                                          <p:spTgt spid="45062"/>
                                        </p:tgtEl>
                                        <p:attrNameLst>
                                          <p:attrName>ppt_y</p:attrName>
                                        </p:attrNameLst>
                                      </p:cBhvr>
                                      <p:tavLst>
                                        <p:tav tm="0">
                                          <p:val>
                                            <p:strVal val="#ppt_y-0.4"/>
                                          </p:val>
                                        </p:tav>
                                        <p:tav tm="100000">
                                          <p:val>
                                            <p:strVal val="#ppt_y+0.1"/>
                                          </p:val>
                                        </p:tav>
                                      </p:tavLst>
                                    </p:anim>
                                    <p:anim calcmode="lin" valueType="num">
                                      <p:cBhvr>
                                        <p:cTn id="86" dur="100" accel="100000" fill="hold">
                                          <p:stCondLst>
                                            <p:cond delay="400"/>
                                          </p:stCondLst>
                                        </p:cTn>
                                        <p:tgtEl>
                                          <p:spTgt spid="45062"/>
                                        </p:tgtEl>
                                        <p:attrNameLst>
                                          <p:attrName>ppt_x</p:attrName>
                                        </p:attrNameLst>
                                      </p:cBhvr>
                                      <p:tavLst>
                                        <p:tav tm="0">
                                          <p:val>
                                            <p:strVal val="#ppt_x-0.05"/>
                                          </p:val>
                                        </p:tav>
                                        <p:tav tm="100000">
                                          <p:val>
                                            <p:strVal val="#ppt_x"/>
                                          </p:val>
                                        </p:tav>
                                      </p:tavLst>
                                    </p:anim>
                                    <p:anim calcmode="lin" valueType="num">
                                      <p:cBhvr>
                                        <p:cTn id="87" dur="100" accel="100000" fill="hold">
                                          <p:stCondLst>
                                            <p:cond delay="400"/>
                                          </p:stCondLst>
                                        </p:cTn>
                                        <p:tgtEl>
                                          <p:spTgt spid="45062"/>
                                        </p:tgtEl>
                                        <p:attrNameLst>
                                          <p:attrName>ppt_y</p:attrName>
                                        </p:attrNameLst>
                                      </p:cBhvr>
                                      <p:tavLst>
                                        <p:tav tm="0">
                                          <p:val>
                                            <p:strVal val="#ppt_y+0.1"/>
                                          </p:val>
                                        </p:tav>
                                        <p:tav tm="100000">
                                          <p:val>
                                            <p:strVal val="#ppt_y"/>
                                          </p:val>
                                        </p:tav>
                                      </p:tavLst>
                                    </p:anim>
                                  </p:childTnLst>
                                </p:cTn>
                              </p:par>
                            </p:childTnLst>
                          </p:cTn>
                        </p:par>
                        <p:par>
                          <p:cTn id="88" fill="hold">
                            <p:stCondLst>
                              <p:cond delay="5600"/>
                            </p:stCondLst>
                            <p:childTnLst>
                              <p:par>
                                <p:cTn id="89" presetID="30" presetClass="entr" presetSubtype="0" fill="hold" grpId="0" nodeType="afterEffect">
                                  <p:stCondLst>
                                    <p:cond delay="0"/>
                                  </p:stCondLst>
                                  <p:childTnLst>
                                    <p:set>
                                      <p:cBhvr>
                                        <p:cTn id="90" dur="1" fill="hold">
                                          <p:stCondLst>
                                            <p:cond delay="0"/>
                                          </p:stCondLst>
                                        </p:cTn>
                                        <p:tgtEl>
                                          <p:spTgt spid="45065"/>
                                        </p:tgtEl>
                                        <p:attrNameLst>
                                          <p:attrName>style.visibility</p:attrName>
                                        </p:attrNameLst>
                                      </p:cBhvr>
                                      <p:to>
                                        <p:strVal val="visible"/>
                                      </p:to>
                                    </p:set>
                                    <p:animEffect transition="in" filter="fade">
                                      <p:cBhvr>
                                        <p:cTn id="91" dur="400" decel="100000"/>
                                        <p:tgtEl>
                                          <p:spTgt spid="45065"/>
                                        </p:tgtEl>
                                      </p:cBhvr>
                                    </p:animEffect>
                                    <p:anim calcmode="lin" valueType="num">
                                      <p:cBhvr>
                                        <p:cTn id="92" dur="400" decel="100000" fill="hold"/>
                                        <p:tgtEl>
                                          <p:spTgt spid="45065"/>
                                        </p:tgtEl>
                                        <p:attrNameLst>
                                          <p:attrName>style.rotation</p:attrName>
                                        </p:attrNameLst>
                                      </p:cBhvr>
                                      <p:tavLst>
                                        <p:tav tm="0">
                                          <p:val>
                                            <p:fltVal val="-90"/>
                                          </p:val>
                                        </p:tav>
                                        <p:tav tm="100000">
                                          <p:val>
                                            <p:fltVal val="0"/>
                                          </p:val>
                                        </p:tav>
                                      </p:tavLst>
                                    </p:anim>
                                    <p:anim calcmode="lin" valueType="num">
                                      <p:cBhvr>
                                        <p:cTn id="93" dur="400" decel="100000" fill="hold"/>
                                        <p:tgtEl>
                                          <p:spTgt spid="45065"/>
                                        </p:tgtEl>
                                        <p:attrNameLst>
                                          <p:attrName>ppt_x</p:attrName>
                                        </p:attrNameLst>
                                      </p:cBhvr>
                                      <p:tavLst>
                                        <p:tav tm="0">
                                          <p:val>
                                            <p:strVal val="#ppt_x+0.4"/>
                                          </p:val>
                                        </p:tav>
                                        <p:tav tm="100000">
                                          <p:val>
                                            <p:strVal val="#ppt_x-0.05"/>
                                          </p:val>
                                        </p:tav>
                                      </p:tavLst>
                                    </p:anim>
                                    <p:anim calcmode="lin" valueType="num">
                                      <p:cBhvr>
                                        <p:cTn id="94" dur="400" decel="100000" fill="hold"/>
                                        <p:tgtEl>
                                          <p:spTgt spid="45065"/>
                                        </p:tgtEl>
                                        <p:attrNameLst>
                                          <p:attrName>ppt_y</p:attrName>
                                        </p:attrNameLst>
                                      </p:cBhvr>
                                      <p:tavLst>
                                        <p:tav tm="0">
                                          <p:val>
                                            <p:strVal val="#ppt_y-0.4"/>
                                          </p:val>
                                        </p:tav>
                                        <p:tav tm="100000">
                                          <p:val>
                                            <p:strVal val="#ppt_y+0.1"/>
                                          </p:val>
                                        </p:tav>
                                      </p:tavLst>
                                    </p:anim>
                                    <p:anim calcmode="lin" valueType="num">
                                      <p:cBhvr>
                                        <p:cTn id="95" dur="100" accel="100000" fill="hold">
                                          <p:stCondLst>
                                            <p:cond delay="400"/>
                                          </p:stCondLst>
                                        </p:cTn>
                                        <p:tgtEl>
                                          <p:spTgt spid="45065"/>
                                        </p:tgtEl>
                                        <p:attrNameLst>
                                          <p:attrName>ppt_x</p:attrName>
                                        </p:attrNameLst>
                                      </p:cBhvr>
                                      <p:tavLst>
                                        <p:tav tm="0">
                                          <p:val>
                                            <p:strVal val="#ppt_x-0.05"/>
                                          </p:val>
                                        </p:tav>
                                        <p:tav tm="100000">
                                          <p:val>
                                            <p:strVal val="#ppt_x"/>
                                          </p:val>
                                        </p:tav>
                                      </p:tavLst>
                                    </p:anim>
                                    <p:anim calcmode="lin" valueType="num">
                                      <p:cBhvr>
                                        <p:cTn id="96" dur="100" accel="100000" fill="hold">
                                          <p:stCondLst>
                                            <p:cond delay="400"/>
                                          </p:stCondLst>
                                        </p:cTn>
                                        <p:tgtEl>
                                          <p:spTgt spid="45065"/>
                                        </p:tgtEl>
                                        <p:attrNameLst>
                                          <p:attrName>ppt_y</p:attrName>
                                        </p:attrNameLst>
                                      </p:cBhvr>
                                      <p:tavLst>
                                        <p:tav tm="0">
                                          <p:val>
                                            <p:strVal val="#ppt_y+0.1"/>
                                          </p:val>
                                        </p:tav>
                                        <p:tav tm="100000">
                                          <p:val>
                                            <p:strVal val="#ppt_y"/>
                                          </p:val>
                                        </p:tav>
                                      </p:tavLst>
                                    </p:anim>
                                  </p:childTnLst>
                                </p:cTn>
                              </p:par>
                            </p:childTnLst>
                          </p:cTn>
                        </p:par>
                        <p:par>
                          <p:cTn id="97" fill="hold">
                            <p:stCondLst>
                              <p:cond delay="6100"/>
                            </p:stCondLst>
                            <p:childTnLst>
                              <p:par>
                                <p:cTn id="98" presetID="30" presetClass="entr" presetSubtype="0" fill="hold" grpId="0" nodeType="afterEffect">
                                  <p:stCondLst>
                                    <p:cond delay="0"/>
                                  </p:stCondLst>
                                  <p:childTnLst>
                                    <p:set>
                                      <p:cBhvr>
                                        <p:cTn id="99" dur="1" fill="hold">
                                          <p:stCondLst>
                                            <p:cond delay="0"/>
                                          </p:stCondLst>
                                        </p:cTn>
                                        <p:tgtEl>
                                          <p:spTgt spid="45066"/>
                                        </p:tgtEl>
                                        <p:attrNameLst>
                                          <p:attrName>style.visibility</p:attrName>
                                        </p:attrNameLst>
                                      </p:cBhvr>
                                      <p:to>
                                        <p:strVal val="visible"/>
                                      </p:to>
                                    </p:set>
                                    <p:animEffect transition="in" filter="fade">
                                      <p:cBhvr>
                                        <p:cTn id="100" dur="400" decel="100000"/>
                                        <p:tgtEl>
                                          <p:spTgt spid="45066"/>
                                        </p:tgtEl>
                                      </p:cBhvr>
                                    </p:animEffect>
                                    <p:anim calcmode="lin" valueType="num">
                                      <p:cBhvr>
                                        <p:cTn id="101" dur="400" decel="100000" fill="hold"/>
                                        <p:tgtEl>
                                          <p:spTgt spid="45066"/>
                                        </p:tgtEl>
                                        <p:attrNameLst>
                                          <p:attrName>style.rotation</p:attrName>
                                        </p:attrNameLst>
                                      </p:cBhvr>
                                      <p:tavLst>
                                        <p:tav tm="0">
                                          <p:val>
                                            <p:fltVal val="-90"/>
                                          </p:val>
                                        </p:tav>
                                        <p:tav tm="100000">
                                          <p:val>
                                            <p:fltVal val="0"/>
                                          </p:val>
                                        </p:tav>
                                      </p:tavLst>
                                    </p:anim>
                                    <p:anim calcmode="lin" valueType="num">
                                      <p:cBhvr>
                                        <p:cTn id="102" dur="400" decel="100000" fill="hold"/>
                                        <p:tgtEl>
                                          <p:spTgt spid="45066"/>
                                        </p:tgtEl>
                                        <p:attrNameLst>
                                          <p:attrName>ppt_x</p:attrName>
                                        </p:attrNameLst>
                                      </p:cBhvr>
                                      <p:tavLst>
                                        <p:tav tm="0">
                                          <p:val>
                                            <p:strVal val="#ppt_x+0.4"/>
                                          </p:val>
                                        </p:tav>
                                        <p:tav tm="100000">
                                          <p:val>
                                            <p:strVal val="#ppt_x-0.05"/>
                                          </p:val>
                                        </p:tav>
                                      </p:tavLst>
                                    </p:anim>
                                    <p:anim calcmode="lin" valueType="num">
                                      <p:cBhvr>
                                        <p:cTn id="103" dur="400" decel="100000" fill="hold"/>
                                        <p:tgtEl>
                                          <p:spTgt spid="45066"/>
                                        </p:tgtEl>
                                        <p:attrNameLst>
                                          <p:attrName>ppt_y</p:attrName>
                                        </p:attrNameLst>
                                      </p:cBhvr>
                                      <p:tavLst>
                                        <p:tav tm="0">
                                          <p:val>
                                            <p:strVal val="#ppt_y-0.4"/>
                                          </p:val>
                                        </p:tav>
                                        <p:tav tm="100000">
                                          <p:val>
                                            <p:strVal val="#ppt_y+0.1"/>
                                          </p:val>
                                        </p:tav>
                                      </p:tavLst>
                                    </p:anim>
                                    <p:anim calcmode="lin" valueType="num">
                                      <p:cBhvr>
                                        <p:cTn id="104" dur="100" accel="100000" fill="hold">
                                          <p:stCondLst>
                                            <p:cond delay="400"/>
                                          </p:stCondLst>
                                        </p:cTn>
                                        <p:tgtEl>
                                          <p:spTgt spid="45066"/>
                                        </p:tgtEl>
                                        <p:attrNameLst>
                                          <p:attrName>ppt_x</p:attrName>
                                        </p:attrNameLst>
                                      </p:cBhvr>
                                      <p:tavLst>
                                        <p:tav tm="0">
                                          <p:val>
                                            <p:strVal val="#ppt_x-0.05"/>
                                          </p:val>
                                        </p:tav>
                                        <p:tav tm="100000">
                                          <p:val>
                                            <p:strVal val="#ppt_x"/>
                                          </p:val>
                                        </p:tav>
                                      </p:tavLst>
                                    </p:anim>
                                    <p:anim calcmode="lin" valueType="num">
                                      <p:cBhvr>
                                        <p:cTn id="105" dur="100" accel="100000" fill="hold">
                                          <p:stCondLst>
                                            <p:cond delay="400"/>
                                          </p:stCondLst>
                                        </p:cTn>
                                        <p:tgtEl>
                                          <p:spTgt spid="45066"/>
                                        </p:tgtEl>
                                        <p:attrNameLst>
                                          <p:attrName>ppt_y</p:attrName>
                                        </p:attrNameLst>
                                      </p:cBhvr>
                                      <p:tavLst>
                                        <p:tav tm="0">
                                          <p:val>
                                            <p:strVal val="#ppt_y+0.1"/>
                                          </p:val>
                                        </p:tav>
                                        <p:tav tm="100000">
                                          <p:val>
                                            <p:strVal val="#ppt_y"/>
                                          </p:val>
                                        </p:tav>
                                      </p:tavLst>
                                    </p:anim>
                                  </p:childTnLst>
                                </p:cTn>
                              </p:par>
                            </p:childTnLst>
                          </p:cTn>
                        </p:par>
                        <p:par>
                          <p:cTn id="106" fill="hold">
                            <p:stCondLst>
                              <p:cond delay="6600"/>
                            </p:stCondLst>
                            <p:childTnLst>
                              <p:par>
                                <p:cTn id="107" presetID="17" presetClass="entr" presetSubtype="1"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ppt_x</p:attrName>
                                        </p:attrNameLst>
                                      </p:cBhvr>
                                      <p:tavLst>
                                        <p:tav tm="0">
                                          <p:val>
                                            <p:strVal val="#ppt_x"/>
                                          </p:val>
                                        </p:tav>
                                        <p:tav tm="100000">
                                          <p:val>
                                            <p:strVal val="#ppt_x"/>
                                          </p:val>
                                        </p:tav>
                                      </p:tavLst>
                                    </p:anim>
                                    <p:anim calcmode="lin" valueType="num">
                                      <p:cBhvr>
                                        <p:cTn id="110" dur="500" fill="hold"/>
                                        <p:tgtEl>
                                          <p:spTgt spid="18"/>
                                        </p:tgtEl>
                                        <p:attrNameLst>
                                          <p:attrName>ppt_y</p:attrName>
                                        </p:attrNameLst>
                                      </p:cBhvr>
                                      <p:tavLst>
                                        <p:tav tm="0">
                                          <p:val>
                                            <p:strVal val="#ppt_y-#ppt_h/2"/>
                                          </p:val>
                                        </p:tav>
                                        <p:tav tm="100000">
                                          <p:val>
                                            <p:strVal val="#ppt_y"/>
                                          </p:val>
                                        </p:tav>
                                      </p:tavLst>
                                    </p:anim>
                                    <p:anim calcmode="lin" valueType="num">
                                      <p:cBhvr>
                                        <p:cTn id="111" dur="500" fill="hold"/>
                                        <p:tgtEl>
                                          <p:spTgt spid="18"/>
                                        </p:tgtEl>
                                        <p:attrNameLst>
                                          <p:attrName>ppt_w</p:attrName>
                                        </p:attrNameLst>
                                      </p:cBhvr>
                                      <p:tavLst>
                                        <p:tav tm="0">
                                          <p:val>
                                            <p:strVal val="#ppt_w"/>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058" grpId="0" animBg="1"/>
      <p:bldP spid="45059" grpId="0" animBg="1"/>
      <p:bldP spid="45060" grpId="0" animBg="1"/>
      <p:bldP spid="45061" grpId="0" animBg="1"/>
      <p:bldP spid="45062" grpId="0" animBg="1"/>
      <p:bldP spid="45063" grpId="0" animBg="1"/>
      <p:bldP spid="45064" grpId="0" animBg="1"/>
      <p:bldP spid="45065" grpId="0" animBg="1"/>
      <p:bldP spid="45066"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Home 13">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5" name="Picture 14" descr="ii.jpeg"/>
          <p:cNvPicPr>
            <a:picLocks noChangeAspect="1"/>
          </p:cNvPicPr>
          <p:nvPr/>
        </p:nvPicPr>
        <p:blipFill>
          <a:blip r:embed="rId3"/>
          <a:stretch>
            <a:fillRect/>
          </a:stretch>
        </p:blipFill>
        <p:spPr>
          <a:xfrm>
            <a:off x="0" y="0"/>
            <a:ext cx="8153400" cy="6858000"/>
          </a:xfrm>
          <a:prstGeom prst="rect">
            <a:avLst/>
          </a:prstGeom>
        </p:spPr>
      </p:pic>
      <p:sp>
        <p:nvSpPr>
          <p:cNvPr id="17" name="Content Placeholder 2"/>
          <p:cNvSpPr txBox="1">
            <a:spLocks/>
          </p:cNvSpPr>
          <p:nvPr/>
        </p:nvSpPr>
        <p:spPr>
          <a:xfrm>
            <a:off x="1143000" y="304800"/>
            <a:ext cx="57150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Profil</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pic>
        <p:nvPicPr>
          <p:cNvPr id="18" name="Picture 17" descr="Is.jpg">
            <a:hlinkClick r:id="rId4" action="ppaction://hlinksldjump"/>
          </p:cNvPr>
          <p:cNvPicPr/>
          <p:nvPr/>
        </p:nvPicPr>
        <p:blipFill>
          <a:blip r:embed="rId5" cstate="print">
            <a:lum bright="30000"/>
          </a:blip>
          <a:stretch>
            <a:fillRect/>
          </a:stretch>
        </p:blipFill>
        <p:spPr>
          <a:xfrm>
            <a:off x="3124200" y="3886200"/>
            <a:ext cx="1520131" cy="1000462"/>
          </a:xfrm>
          <a:prstGeom prst="flowChartSummingJunction">
            <a:avLst/>
          </a:prstGeom>
        </p:spPr>
      </p:pic>
      <p:pic>
        <p:nvPicPr>
          <p:cNvPr id="19" name="Picture 18" descr="Sipit.jpg">
            <a:hlinkClick r:id="rId6" action="ppaction://hlinksldjump"/>
          </p:cNvPr>
          <p:cNvPicPr/>
          <p:nvPr/>
        </p:nvPicPr>
        <p:blipFill>
          <a:blip r:embed="rId7" cstate="print">
            <a:lum bright="20000"/>
          </a:blip>
          <a:stretch>
            <a:fillRect/>
          </a:stretch>
        </p:blipFill>
        <p:spPr>
          <a:xfrm>
            <a:off x="5562600" y="1901541"/>
            <a:ext cx="1522671" cy="994059"/>
          </a:xfrm>
          <a:prstGeom prst="flowChartSummingJunction">
            <a:avLst/>
          </a:prstGeom>
        </p:spPr>
      </p:pic>
      <p:pic>
        <p:nvPicPr>
          <p:cNvPr id="20" name="Picture 19" descr="2012-08-27 09.12.48E001H.jpg">
            <a:hlinkClick r:id="rId8" action="ppaction://hlinksldjump"/>
          </p:cNvPr>
          <p:cNvPicPr/>
          <p:nvPr/>
        </p:nvPicPr>
        <p:blipFill>
          <a:blip r:embed="rId9" cstate="print">
            <a:lum bright="40000"/>
          </a:blip>
          <a:stretch>
            <a:fillRect/>
          </a:stretch>
        </p:blipFill>
        <p:spPr>
          <a:xfrm>
            <a:off x="685800" y="1828800"/>
            <a:ext cx="1474937" cy="1066800"/>
          </a:xfrm>
          <a:prstGeom prst="flowChartSummingJunction">
            <a:avLst/>
          </a:prstGeom>
        </p:spPr>
      </p:pic>
      <p:sp>
        <p:nvSpPr>
          <p:cNvPr id="21" name="TextBox 20"/>
          <p:cNvSpPr txBox="1"/>
          <p:nvPr/>
        </p:nvSpPr>
        <p:spPr>
          <a:xfrm>
            <a:off x="2514600" y="2105561"/>
            <a:ext cx="2743200" cy="1323439"/>
          </a:xfrm>
          <a:prstGeom prst="rect">
            <a:avLst/>
          </a:prstGeom>
          <a:noFill/>
        </p:spPr>
        <p:txBody>
          <a:bodyPr wrap="square" rtlCol="0">
            <a:spAutoFit/>
          </a:bodyPr>
          <a:lstStyle/>
          <a:p>
            <a:pPr algn="ctr"/>
            <a:r>
              <a:rPr lang="en-US" sz="4000" b="1" dirty="0" smtClean="0">
                <a:solidFill>
                  <a:srgbClr val="FFFF00"/>
                </a:solidFill>
              </a:rPr>
              <a:t>3</a:t>
            </a:r>
            <a:r>
              <a:rPr lang="en-US" sz="4000" b="1" dirty="0" smtClean="0">
                <a:solidFill>
                  <a:srgbClr val="00B0F0"/>
                </a:solidFill>
              </a:rPr>
              <a:t> </a:t>
            </a:r>
            <a:r>
              <a:rPr lang="en-US" sz="4000" b="1" dirty="0" err="1" smtClean="0">
                <a:solidFill>
                  <a:srgbClr val="00B0F0"/>
                </a:solidFill>
              </a:rPr>
              <a:t>Se</a:t>
            </a:r>
            <a:r>
              <a:rPr lang="en-US" sz="4000" b="1" dirty="0" err="1" smtClean="0">
                <a:solidFill>
                  <a:srgbClr val="92D050"/>
                </a:solidFill>
              </a:rPr>
              <a:t>rang</a:t>
            </a:r>
            <a:r>
              <a:rPr lang="en-US" sz="4000" b="1" dirty="0" err="1" smtClean="0">
                <a:solidFill>
                  <a:srgbClr val="FF0000"/>
                </a:solidFill>
              </a:rPr>
              <a:t>kai</a:t>
            </a:r>
            <a:endParaRPr lang="en-US" sz="4000" b="1" dirty="0">
              <a:solidFill>
                <a:srgbClr val="FF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21"/>
                                        </p:tgtEl>
                                        <p:attrNameLst>
                                          <p:attrName>style.visibility</p:attrName>
                                        </p:attrNameLst>
                                      </p:cBhvr>
                                      <p:to>
                                        <p:strVal val="visible"/>
                                      </p:to>
                                    </p:set>
                                    <p:anim by="(-#ppt_w*2)" calcmode="lin" valueType="num">
                                      <p:cBhvr rctx="PPT">
                                        <p:cTn id="10" dur="500" autoRev="1" fill="hold">
                                          <p:stCondLst>
                                            <p:cond delay="0"/>
                                          </p:stCondLst>
                                        </p:cTn>
                                        <p:tgtEl>
                                          <p:spTgt spid="21"/>
                                        </p:tgtEl>
                                        <p:attrNameLst>
                                          <p:attrName>ppt_w</p:attrName>
                                        </p:attrNameLst>
                                      </p:cBhvr>
                                    </p:anim>
                                    <p:anim by="(#ppt_w*0.50)" calcmode="lin" valueType="num">
                                      <p:cBhvr>
                                        <p:cTn id="11" dur="500" decel="50000" autoRev="1" fill="hold">
                                          <p:stCondLst>
                                            <p:cond delay="0"/>
                                          </p:stCondLst>
                                        </p:cTn>
                                        <p:tgtEl>
                                          <p:spTgt spid="21"/>
                                        </p:tgtEl>
                                        <p:attrNameLst>
                                          <p:attrName>ppt_x</p:attrName>
                                        </p:attrNameLst>
                                      </p:cBhvr>
                                    </p:anim>
                                    <p:anim from="(-#ppt_h/2)" to="(#ppt_y)" calcmode="lin" valueType="num">
                                      <p:cBhvr>
                                        <p:cTn id="12" dur="1000" fill="hold">
                                          <p:stCondLst>
                                            <p:cond delay="0"/>
                                          </p:stCondLst>
                                        </p:cTn>
                                        <p:tgtEl>
                                          <p:spTgt spid="21"/>
                                        </p:tgtEl>
                                        <p:attrNameLst>
                                          <p:attrName>ppt_y</p:attrName>
                                        </p:attrNameLst>
                                      </p:cBhvr>
                                    </p:anim>
                                    <p:animRot by="21600000">
                                      <p:cBhvr>
                                        <p:cTn id="13" dur="1000" fill="hold">
                                          <p:stCondLst>
                                            <p:cond delay="0"/>
                                          </p:stCondLst>
                                        </p:cTn>
                                        <p:tgtEl>
                                          <p:spTgt spid="21"/>
                                        </p:tgtEl>
                                        <p:attrNameLst>
                                          <p:attrName>r</p:attrName>
                                        </p:attrNameLst>
                                      </p:cBhvr>
                                    </p:animRot>
                                  </p:childTnLst>
                                </p:cTn>
                              </p:par>
                            </p:childTnLst>
                          </p:cTn>
                        </p:par>
                        <p:par>
                          <p:cTn id="14" fill="hold">
                            <p:stCondLst>
                              <p:cond delay="1900"/>
                            </p:stCondLst>
                            <p:childTnLst>
                              <p:par>
                                <p:cTn id="15" presetID="17" presetClass="entr" presetSubtype="1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2400"/>
                            </p:stCondLst>
                            <p:childTnLst>
                              <p:par>
                                <p:cTn id="20" presetID="17" presetClass="entr" presetSubtype="1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2900"/>
                            </p:stCondLst>
                            <p:childTnLst>
                              <p:par>
                                <p:cTn id="25" presetID="17"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azmania Dv.gif"/>
          <p:cNvPicPr>
            <a:picLocks noChangeAspect="1"/>
          </p:cNvPicPr>
          <p:nvPr/>
        </p:nvPicPr>
        <p:blipFill>
          <a:blip r:embed="rId3"/>
          <a:stretch>
            <a:fillRect/>
          </a:stretch>
        </p:blipFill>
        <p:spPr>
          <a:xfrm>
            <a:off x="381000" y="1295400"/>
            <a:ext cx="3962400" cy="52578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6" name="Action Button: Home 5">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8" name="Table 7"/>
          <p:cNvGraphicFramePr>
            <a:graphicFrameLocks noGrp="1"/>
          </p:cNvGraphicFramePr>
          <p:nvPr/>
        </p:nvGraphicFramePr>
        <p:xfrm>
          <a:off x="385212" y="1261023"/>
          <a:ext cx="3958188" cy="5368377"/>
        </p:xfrm>
        <a:graphic>
          <a:graphicData uri="http://schemas.openxmlformats.org/drawingml/2006/table">
            <a:tbl>
              <a:tblPr/>
              <a:tblGrid>
                <a:gridCol w="3958188"/>
              </a:tblGrid>
              <a:tr h="418612">
                <a:tc>
                  <a:txBody>
                    <a:bodyPr/>
                    <a:lstStyle/>
                    <a:p>
                      <a:pPr algn="ctr">
                        <a:lnSpc>
                          <a:spcPct val="115000"/>
                        </a:lnSpc>
                        <a:spcAft>
                          <a:spcPts val="1000"/>
                        </a:spcAft>
                      </a:pPr>
                      <a:endParaRPr lang="en-US" sz="800" b="0" dirty="0">
                        <a:latin typeface="Times New Roman" pitchFamily="18" charset="0"/>
                        <a:ea typeface="Calibri"/>
                        <a:cs typeface="Times New Roman" pitchFamily="18" charset="0"/>
                      </a:endParaRPr>
                    </a:p>
                    <a:p>
                      <a:pPr algn="ctr">
                        <a:lnSpc>
                          <a:spcPct val="115000"/>
                        </a:lnSpc>
                        <a:spcAft>
                          <a:spcPts val="1000"/>
                        </a:spcAft>
                      </a:pPr>
                      <a:r>
                        <a:rPr lang="en-US" sz="1100" b="0" dirty="0" err="1">
                          <a:latin typeface="Times New Roman" pitchFamily="18" charset="0"/>
                          <a:ea typeface="Calibri"/>
                          <a:cs typeface="Times New Roman" pitchFamily="18" charset="0"/>
                        </a:rPr>
                        <a:t>Yoana</a:t>
                      </a:r>
                      <a:r>
                        <a:rPr lang="en-US" sz="1100" b="0" dirty="0">
                          <a:latin typeface="Times New Roman" pitchFamily="18" charset="0"/>
                          <a:ea typeface="Calibri"/>
                          <a:cs typeface="Times New Roman" pitchFamily="18" charset="0"/>
                        </a:rPr>
                        <a:t> Natalia</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12">
                <a:tc>
                  <a:txBody>
                    <a:bodyPr/>
                    <a:lstStyle/>
                    <a:p>
                      <a:pPr>
                        <a:lnSpc>
                          <a:spcPct val="115000"/>
                        </a:lnSpc>
                        <a:spcAft>
                          <a:spcPts val="1000"/>
                        </a:spcAft>
                      </a:pP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a:latin typeface="Times New Roman" pitchFamily="18" charset="0"/>
                          <a:ea typeface="Calibri"/>
                          <a:cs typeface="Times New Roman" pitchFamily="18" charset="0"/>
                        </a:rPr>
                        <a:t>Cirebon, 21 </a:t>
                      </a:r>
                      <a:r>
                        <a:rPr lang="en-US" sz="1100" b="0" dirty="0" err="1">
                          <a:latin typeface="Times New Roman" pitchFamily="18" charset="0"/>
                          <a:ea typeface="Calibri"/>
                          <a:cs typeface="Times New Roman" pitchFamily="18" charset="0"/>
                        </a:rPr>
                        <a:t>Desember</a:t>
                      </a:r>
                      <a:r>
                        <a:rPr lang="en-US" sz="1100" b="0" dirty="0">
                          <a:latin typeface="Times New Roman" pitchFamily="18" charset="0"/>
                          <a:ea typeface="Calibri"/>
                          <a:cs typeface="Times New Roman" pitchFamily="18" charset="0"/>
                        </a:rPr>
                        <a:t> 1993</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177">
                <a:tc>
                  <a:txBody>
                    <a:bodyPr/>
                    <a:lstStyle/>
                    <a:p>
                      <a:pPr algn="ctr">
                        <a:lnSpc>
                          <a:spcPct val="115000"/>
                        </a:lnSpc>
                        <a:spcAft>
                          <a:spcPts val="1000"/>
                        </a:spcAft>
                      </a:pP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err="1">
                          <a:latin typeface="Times New Roman" pitchFamily="18" charset="0"/>
                          <a:ea typeface="Calibri"/>
                          <a:cs typeface="Times New Roman" pitchFamily="18" charset="0"/>
                        </a:rPr>
                        <a:t>Riwayat</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Sekolahh</a:t>
                      </a:r>
                      <a:r>
                        <a:rPr lang="en-US" sz="1100" b="0" dirty="0">
                          <a:latin typeface="Times New Roman" pitchFamily="18" charset="0"/>
                          <a:ea typeface="Calibri"/>
                          <a:cs typeface="Times New Roman" pitchFamily="18" charset="0"/>
                        </a:rPr>
                        <a:t>:</a:t>
                      </a:r>
                    </a:p>
                    <a:p>
                      <a:pPr algn="ctr">
                        <a:lnSpc>
                          <a:spcPct val="115000"/>
                        </a:lnSpc>
                        <a:spcAft>
                          <a:spcPts val="1000"/>
                        </a:spcAft>
                      </a:pPr>
                      <a:r>
                        <a:rPr lang="en-US" sz="1100" b="0" dirty="0">
                          <a:latin typeface="Times New Roman" pitchFamily="18" charset="0"/>
                          <a:ea typeface="Calibri"/>
                          <a:cs typeface="Times New Roman" pitchFamily="18" charset="0"/>
                        </a:rPr>
                        <a:t>TK Ade Irma </a:t>
                      </a:r>
                      <a:r>
                        <a:rPr lang="en-US" sz="1100" b="0" dirty="0" err="1">
                          <a:latin typeface="Times New Roman" pitchFamily="18" charset="0"/>
                          <a:ea typeface="Calibri"/>
                          <a:cs typeface="Times New Roman" pitchFamily="18" charset="0"/>
                        </a:rPr>
                        <a:t>Bandorasa</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Wetan</a:t>
                      </a: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a:latin typeface="Times New Roman" pitchFamily="18" charset="0"/>
                          <a:ea typeface="Calibri"/>
                          <a:cs typeface="Times New Roman" pitchFamily="18" charset="0"/>
                        </a:rPr>
                        <a:t>SDN 1 </a:t>
                      </a:r>
                      <a:r>
                        <a:rPr lang="en-US" sz="1100" b="0" dirty="0" err="1">
                          <a:latin typeface="Times New Roman" pitchFamily="18" charset="0"/>
                          <a:ea typeface="Calibri"/>
                          <a:cs typeface="Times New Roman" pitchFamily="18" charset="0"/>
                        </a:rPr>
                        <a:t>Bandorasa</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Wetan</a:t>
                      </a: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a:latin typeface="Times New Roman" pitchFamily="18" charset="0"/>
                          <a:ea typeface="Calibri"/>
                          <a:cs typeface="Times New Roman" pitchFamily="18" charset="0"/>
                        </a:rPr>
                        <a:t>SMPN 1 </a:t>
                      </a:r>
                      <a:r>
                        <a:rPr lang="en-US" sz="1100" b="0" dirty="0" err="1">
                          <a:latin typeface="Times New Roman" pitchFamily="18" charset="0"/>
                          <a:ea typeface="Calibri"/>
                          <a:cs typeface="Times New Roman" pitchFamily="18" charset="0"/>
                        </a:rPr>
                        <a:t>Cilimus</a:t>
                      </a: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a:latin typeface="Times New Roman" pitchFamily="18" charset="0"/>
                          <a:ea typeface="Calibri"/>
                          <a:cs typeface="Times New Roman" pitchFamily="18" charset="0"/>
                        </a:rPr>
                        <a:t>SMK BI </a:t>
                      </a:r>
                      <a:r>
                        <a:rPr lang="en-US" sz="1100" b="0" dirty="0" err="1">
                          <a:latin typeface="Times New Roman" pitchFamily="18" charset="0"/>
                          <a:ea typeface="Calibri"/>
                          <a:cs typeface="Times New Roman" pitchFamily="18" charset="0"/>
                        </a:rPr>
                        <a:t>Jalaksana-Kuningan</a:t>
                      </a: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a:latin typeface="Times New Roman" pitchFamily="18" charset="0"/>
                          <a:ea typeface="Calibri"/>
                          <a:cs typeface="Times New Roman" pitchFamily="18" charset="0"/>
                        </a:rPr>
                        <a:t>UNSWAGATI Cirebon FKIP </a:t>
                      </a:r>
                      <a:r>
                        <a:rPr lang="en-US" sz="1100" b="0" dirty="0" err="1">
                          <a:latin typeface="Times New Roman" pitchFamily="18" charset="0"/>
                          <a:ea typeface="Calibri"/>
                          <a:cs typeface="Times New Roman" pitchFamily="18" charset="0"/>
                        </a:rPr>
                        <a:t>Matematika</a:t>
                      </a:r>
                      <a:endParaRPr lang="en-US" sz="1100" b="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105">
                <a:tc>
                  <a:txBody>
                    <a:bodyPr/>
                    <a:lstStyle/>
                    <a:p>
                      <a:pPr algn="ctr">
                        <a:lnSpc>
                          <a:spcPct val="115000"/>
                        </a:lnSpc>
                        <a:spcAft>
                          <a:spcPts val="1000"/>
                        </a:spcAft>
                      </a:pP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err="1">
                          <a:latin typeface="Times New Roman" pitchFamily="18" charset="0"/>
                          <a:ea typeface="Calibri"/>
                          <a:cs typeface="Times New Roman" pitchFamily="18" charset="0"/>
                        </a:rPr>
                        <a:t>Alamat</a:t>
                      </a:r>
                      <a:r>
                        <a:rPr lang="en-US" sz="1100" b="0" dirty="0">
                          <a:latin typeface="Times New Roman" pitchFamily="18" charset="0"/>
                          <a:ea typeface="Calibri"/>
                          <a:cs typeface="Times New Roman" pitchFamily="18" charset="0"/>
                        </a:rPr>
                        <a:t>:</a:t>
                      </a:r>
                    </a:p>
                    <a:p>
                      <a:pPr algn="ctr">
                        <a:lnSpc>
                          <a:spcPct val="115000"/>
                        </a:lnSpc>
                        <a:spcAft>
                          <a:spcPts val="1000"/>
                        </a:spcAft>
                      </a:pPr>
                      <a:r>
                        <a:rPr lang="en-US" sz="1100" b="0" dirty="0" err="1">
                          <a:latin typeface="Times New Roman" pitchFamily="18" charset="0"/>
                          <a:ea typeface="Calibri"/>
                          <a:cs typeface="Times New Roman" pitchFamily="18" charset="0"/>
                        </a:rPr>
                        <a:t>Desa</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Bandorasa</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Wetan</a:t>
                      </a:r>
                      <a:endParaRPr lang="en-US" sz="1100" b="0" dirty="0">
                        <a:latin typeface="Times New Roman" pitchFamily="18" charset="0"/>
                        <a:ea typeface="Calibri"/>
                        <a:cs typeface="Times New Roman" pitchFamily="18" charset="0"/>
                      </a:endParaRPr>
                    </a:p>
                    <a:p>
                      <a:pPr algn="ctr">
                        <a:lnSpc>
                          <a:spcPct val="115000"/>
                        </a:lnSpc>
                        <a:spcAft>
                          <a:spcPts val="1000"/>
                        </a:spcAft>
                      </a:pPr>
                      <a:r>
                        <a:rPr lang="en-US" sz="1100" b="0" dirty="0" err="1">
                          <a:latin typeface="Times New Roman" pitchFamily="18" charset="0"/>
                          <a:ea typeface="Calibri"/>
                          <a:cs typeface="Times New Roman" pitchFamily="18" charset="0"/>
                        </a:rPr>
                        <a:t>Dusun</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Manis</a:t>
                      </a:r>
                      <a:r>
                        <a:rPr lang="en-US" sz="1100" b="0" dirty="0">
                          <a:latin typeface="Times New Roman" pitchFamily="18" charset="0"/>
                          <a:ea typeface="Calibri"/>
                          <a:cs typeface="Times New Roman" pitchFamily="18" charset="0"/>
                        </a:rPr>
                        <a:t> RT/RW: 01/01 </a:t>
                      </a:r>
                      <a:r>
                        <a:rPr lang="en-US" sz="1100" b="0" dirty="0" err="1">
                          <a:latin typeface="Times New Roman" pitchFamily="18" charset="0"/>
                          <a:ea typeface="Calibri"/>
                          <a:cs typeface="Times New Roman" pitchFamily="18" charset="0"/>
                        </a:rPr>
                        <a:t>Kecamatan</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Cilimus-Kabupaten</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Kuningan</a:t>
                      </a:r>
                      <a:endParaRPr lang="en-US" sz="1100" b="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704">
                <a:tc>
                  <a:txBody>
                    <a:bodyPr/>
                    <a:lstStyle/>
                    <a:p>
                      <a:pPr algn="ctr">
                        <a:lnSpc>
                          <a:spcPct val="150000"/>
                        </a:lnSpc>
                        <a:spcAft>
                          <a:spcPts val="1000"/>
                        </a:spcAft>
                      </a:pPr>
                      <a:endParaRPr lang="en-US" sz="800" b="0" dirty="0">
                        <a:latin typeface="Times New Roman" pitchFamily="18" charset="0"/>
                        <a:ea typeface="Calibri"/>
                        <a:cs typeface="Times New Roman" pitchFamily="18" charset="0"/>
                      </a:endParaRPr>
                    </a:p>
                    <a:p>
                      <a:pPr algn="ctr">
                        <a:lnSpc>
                          <a:spcPct val="150000"/>
                        </a:lnSpc>
                        <a:spcAft>
                          <a:spcPts val="1000"/>
                        </a:spcAft>
                      </a:pPr>
                      <a:r>
                        <a:rPr lang="en-US" sz="1100" b="0" dirty="0">
                          <a:latin typeface="Times New Roman" pitchFamily="18" charset="0"/>
                          <a:ea typeface="Calibri"/>
                          <a:cs typeface="Times New Roman" pitchFamily="18" charset="0"/>
                        </a:rPr>
                        <a:t>“</a:t>
                      </a:r>
                      <a:r>
                        <a:rPr lang="en-US" sz="1100" b="0" dirty="0" err="1">
                          <a:latin typeface="Times New Roman" pitchFamily="18" charset="0"/>
                          <a:ea typeface="Calibri"/>
                          <a:cs typeface="Times New Roman" pitchFamily="18" charset="0"/>
                        </a:rPr>
                        <a:t>Langkah</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kakimu</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menentukan</a:t>
                      </a:r>
                      <a:r>
                        <a:rPr lang="en-US" sz="1100" b="0" dirty="0">
                          <a:latin typeface="Times New Roman" pitchFamily="18" charset="0"/>
                          <a:ea typeface="Calibri"/>
                          <a:cs typeface="Times New Roman" pitchFamily="18" charset="0"/>
                        </a:rPr>
                        <a:t> </a:t>
                      </a:r>
                      <a:r>
                        <a:rPr lang="en-US" sz="1100" b="0" dirty="0" err="1">
                          <a:latin typeface="Times New Roman" pitchFamily="18" charset="0"/>
                          <a:ea typeface="Calibri"/>
                          <a:cs typeface="Times New Roman" pitchFamily="18" charset="0"/>
                        </a:rPr>
                        <a:t>keberhasilanmu</a:t>
                      </a:r>
                      <a:r>
                        <a:rPr lang="en-US" sz="1100" b="0" dirty="0">
                          <a:latin typeface="Times New Roman" pitchFamily="18" charset="0"/>
                          <a:ea typeface="Calibri"/>
                          <a:cs typeface="Times New Roman" pitchFamily="18" charset="0"/>
                        </a:rPr>
                        <a:t>”.</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1151" descr="2012-08-27 09.12.48E001H.jpg"/>
          <p:cNvPicPr>
            <a:picLocks noChangeAspect="1" noChangeArrowheads="1"/>
          </p:cNvPicPr>
          <p:nvPr/>
        </p:nvPicPr>
        <p:blipFill>
          <a:blip r:embed="rId5" cstate="print">
            <a:lum bright="40000"/>
          </a:blip>
          <a:stretch>
            <a:fillRect/>
          </a:stretch>
        </p:blipFill>
        <p:spPr bwMode="auto">
          <a:xfrm>
            <a:off x="4648200" y="1295400"/>
            <a:ext cx="3200400" cy="1981200"/>
          </a:xfrm>
          <a:prstGeom prst="rect">
            <a:avLst/>
          </a:prstGeom>
          <a:noFill/>
        </p:spPr>
      </p:pic>
      <p:sp>
        <p:nvSpPr>
          <p:cNvPr id="10" name="Content Placeholder 2"/>
          <p:cNvSpPr txBox="1">
            <a:spLocks/>
          </p:cNvSpPr>
          <p:nvPr/>
        </p:nvSpPr>
        <p:spPr>
          <a:xfrm>
            <a:off x="0" y="30480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Profil</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graphicFrame>
        <p:nvGraphicFramePr>
          <p:cNvPr id="11" name="Table 10"/>
          <p:cNvGraphicFramePr>
            <a:graphicFrameLocks noGrp="1"/>
          </p:cNvGraphicFramePr>
          <p:nvPr/>
        </p:nvGraphicFramePr>
        <p:xfrm>
          <a:off x="4572000" y="3505200"/>
          <a:ext cx="3348588" cy="1879600"/>
        </p:xfrm>
        <a:graphic>
          <a:graphicData uri="http://schemas.openxmlformats.org/drawingml/2006/table">
            <a:tbl>
              <a:tblPr/>
              <a:tblGrid>
                <a:gridCol w="3348588"/>
              </a:tblGrid>
              <a:tr h="685800">
                <a:tc>
                  <a:txBody>
                    <a:bodyPr/>
                    <a:lstStyle/>
                    <a:p>
                      <a:pPr algn="ctr">
                        <a:lnSpc>
                          <a:spcPct val="150000"/>
                        </a:lnSpc>
                        <a:spcAft>
                          <a:spcPts val="1000"/>
                        </a:spcAft>
                      </a:pPr>
                      <a:r>
                        <a:rPr lang="en-US" sz="1200" dirty="0" err="1" smtClean="0">
                          <a:latin typeface="Times New Roman" pitchFamily="18" charset="0"/>
                          <a:ea typeface="Calibri"/>
                          <a:cs typeface="Times New Roman" pitchFamily="18" charset="0"/>
                        </a:rPr>
                        <a:t>Bertugas</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sebagai</a:t>
                      </a:r>
                      <a:r>
                        <a:rPr lang="en-US" sz="1200" dirty="0" smtClean="0">
                          <a:latin typeface="Times New Roman" pitchFamily="18" charset="0"/>
                          <a:ea typeface="Calibri"/>
                          <a:cs typeface="Times New Roman" pitchFamily="18" charset="0"/>
                        </a:rPr>
                        <a:t> :</a:t>
                      </a:r>
                    </a:p>
                    <a:p>
                      <a:pPr algn="ctr">
                        <a:lnSpc>
                          <a:spcPct val="150000"/>
                        </a:lnSpc>
                        <a:spcAft>
                          <a:spcPts val="1000"/>
                        </a:spcAft>
                        <a:buFontTx/>
                        <a:buBlip>
                          <a:blip r:embed="rId6"/>
                        </a:buBlip>
                      </a:pP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Bersama-sama</a:t>
                      </a: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membuat</a:t>
                      </a: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Camtasia</a:t>
                      </a:r>
                      <a:r>
                        <a:rPr lang="en-US" sz="1200" baseline="0" dirty="0" smtClean="0">
                          <a:latin typeface="Times New Roman" pitchFamily="18" charset="0"/>
                          <a:ea typeface="Calibri"/>
                          <a:cs typeface="Times New Roman" pitchFamily="18" charset="0"/>
                        </a:rPr>
                        <a:t> Studio</a:t>
                      </a:r>
                    </a:p>
                    <a:p>
                      <a:pPr algn="ctr">
                        <a:lnSpc>
                          <a:spcPct val="150000"/>
                        </a:lnSpc>
                        <a:spcAft>
                          <a:spcPts val="1000"/>
                        </a:spcAft>
                        <a:buFontTx/>
                        <a:buBlip>
                          <a:blip r:embed="rId6"/>
                        </a:buBlip>
                      </a:pP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M</a:t>
                      </a:r>
                      <a:r>
                        <a:rPr lang="en-US" sz="1200" dirty="0" err="1" smtClean="0">
                          <a:latin typeface="Times New Roman" pitchFamily="18" charset="0"/>
                          <a:ea typeface="Calibri"/>
                          <a:cs typeface="Times New Roman" pitchFamily="18" charset="0"/>
                        </a:rPr>
                        <a:t>embantu</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mencari</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ide</a:t>
                      </a:r>
                      <a:endParaRPr lang="en-US" sz="1200" dirty="0" smtClean="0">
                        <a:latin typeface="Times New Roman" pitchFamily="18" charset="0"/>
                        <a:ea typeface="Calibri"/>
                        <a:cs typeface="Times New Roman" pitchFamily="18" charset="0"/>
                      </a:endParaRPr>
                    </a:p>
                    <a:p>
                      <a:pPr algn="ctr">
                        <a:lnSpc>
                          <a:spcPct val="150000"/>
                        </a:lnSpc>
                        <a:spcAft>
                          <a:spcPts val="1000"/>
                        </a:spcAft>
                        <a:buFontTx/>
                        <a:buBlip>
                          <a:blip r:embed="rId6"/>
                        </a:buBlip>
                      </a:pP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P</a:t>
                      </a:r>
                      <a:r>
                        <a:rPr lang="en-US" sz="1200" dirty="0" err="1" smtClean="0">
                          <a:latin typeface="Times New Roman" pitchFamily="18" charset="0"/>
                          <a:ea typeface="Calibri"/>
                          <a:cs typeface="Times New Roman" pitchFamily="18" charset="0"/>
                        </a:rPr>
                        <a:t>embuat</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Ispring</a:t>
                      </a:r>
                      <a:r>
                        <a:rPr lang="en-US" sz="1200" dirty="0" smtClean="0">
                          <a:latin typeface="Times New Roman" pitchFamily="18" charset="0"/>
                          <a:ea typeface="Calibri"/>
                          <a:cs typeface="Times New Roman" pitchFamily="18" charset="0"/>
                        </a:rPr>
                        <a:t> Free</a:t>
                      </a:r>
                    </a:p>
                    <a:p>
                      <a:pPr algn="ctr">
                        <a:lnSpc>
                          <a:spcPct val="150000"/>
                        </a:lnSpc>
                        <a:spcAft>
                          <a:spcPts val="1000"/>
                        </a:spcAft>
                        <a:buFontTx/>
                        <a:buBlip>
                          <a:blip r:embed="rId6"/>
                        </a:buBlip>
                      </a:pP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M</a:t>
                      </a:r>
                      <a:r>
                        <a:rPr lang="en-US" sz="1200" dirty="0" err="1" smtClean="0">
                          <a:latin typeface="Times New Roman" pitchFamily="18" charset="0"/>
                          <a:ea typeface="Calibri"/>
                          <a:cs typeface="Times New Roman" pitchFamily="18" charset="0"/>
                        </a:rPr>
                        <a:t>encari</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materi</a:t>
                      </a:r>
                      <a:r>
                        <a:rPr lang="en-US" sz="1200" dirty="0" smtClean="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8" presetClass="entr" presetSubtype="9"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upLeft)">
                                      <p:cBhvr>
                                        <p:cTn id="10" dur="500"/>
                                        <p:tgtEl>
                                          <p:spTgt spid="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000"/>
                            </p:stCondLst>
                            <p:childTnLst>
                              <p:par>
                                <p:cTn id="16" presetID="2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edg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zmania Dv.gif"/>
          <p:cNvPicPr>
            <a:picLocks noChangeAspect="1"/>
          </p:cNvPicPr>
          <p:nvPr/>
        </p:nvPicPr>
        <p:blipFill>
          <a:blip r:embed="rId3"/>
          <a:stretch>
            <a:fillRect/>
          </a:stretch>
        </p:blipFill>
        <p:spPr>
          <a:xfrm>
            <a:off x="381000" y="1295400"/>
            <a:ext cx="3962400" cy="52578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Content Placeholder 2"/>
          <p:cNvSpPr txBox="1">
            <a:spLocks/>
          </p:cNvSpPr>
          <p:nvPr/>
        </p:nvSpPr>
        <p:spPr>
          <a:xfrm>
            <a:off x="0" y="30480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Profil</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graphicFrame>
        <p:nvGraphicFramePr>
          <p:cNvPr id="3" name="Table 2"/>
          <p:cNvGraphicFramePr>
            <a:graphicFrameLocks noGrp="1"/>
          </p:cNvGraphicFramePr>
          <p:nvPr/>
        </p:nvGraphicFramePr>
        <p:xfrm>
          <a:off x="380999" y="1295400"/>
          <a:ext cx="3962401" cy="5333999"/>
        </p:xfrm>
        <a:graphic>
          <a:graphicData uri="http://schemas.openxmlformats.org/drawingml/2006/table">
            <a:tbl>
              <a:tblPr/>
              <a:tblGrid>
                <a:gridCol w="3962401"/>
              </a:tblGrid>
              <a:tr h="519066">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err="1">
                          <a:latin typeface="Times New Roman" pitchFamily="18" charset="0"/>
                          <a:ea typeface="Calibri"/>
                          <a:cs typeface="Times New Roman" pitchFamily="18" charset="0"/>
                        </a:rPr>
                        <a:t>Fitri</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Suci</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Maharsih</a:t>
                      </a:r>
                      <a:endParaRPr lang="en-US" sz="11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66">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Cirebon, 19 </a:t>
                      </a:r>
                      <a:r>
                        <a:rPr lang="en-US" sz="1100" dirty="0" err="1">
                          <a:latin typeface="Times New Roman" pitchFamily="18" charset="0"/>
                          <a:ea typeface="Calibri"/>
                          <a:cs typeface="Times New Roman" pitchFamily="18" charset="0"/>
                        </a:rPr>
                        <a:t>Maret</a:t>
                      </a:r>
                      <a:r>
                        <a:rPr lang="en-US" sz="1100" dirty="0">
                          <a:latin typeface="Times New Roman" pitchFamily="18" charset="0"/>
                          <a:ea typeface="Calibri"/>
                          <a:cs typeface="Times New Roman" pitchFamily="18" charset="0"/>
                        </a:rPr>
                        <a:t> 1993</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430">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err="1">
                          <a:latin typeface="Times New Roman" pitchFamily="18" charset="0"/>
                          <a:ea typeface="Calibri"/>
                          <a:cs typeface="Times New Roman" pitchFamily="18" charset="0"/>
                        </a:rPr>
                        <a:t>Riwayat</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Sekolahh</a:t>
                      </a:r>
                      <a:r>
                        <a:rPr lang="en-US" sz="1100" dirty="0">
                          <a:latin typeface="Times New Roman" pitchFamily="18" charset="0"/>
                          <a:ea typeface="Calibri"/>
                          <a:cs typeface="Times New Roman" pitchFamily="18" charset="0"/>
                        </a:rPr>
                        <a:t>:</a:t>
                      </a:r>
                    </a:p>
                    <a:p>
                      <a:pPr algn="ctr">
                        <a:lnSpc>
                          <a:spcPct val="115000"/>
                        </a:lnSpc>
                        <a:spcAft>
                          <a:spcPts val="1000"/>
                        </a:spcAft>
                      </a:pPr>
                      <a:r>
                        <a:rPr lang="en-US" sz="1100" dirty="0">
                          <a:latin typeface="Times New Roman" pitchFamily="18" charset="0"/>
                          <a:ea typeface="Calibri"/>
                          <a:cs typeface="Times New Roman" pitchFamily="18" charset="0"/>
                        </a:rPr>
                        <a:t>SDN 3 </a:t>
                      </a:r>
                      <a:r>
                        <a:rPr lang="en-US" sz="1100" dirty="0" err="1">
                          <a:latin typeface="Times New Roman" pitchFamily="18" charset="0"/>
                          <a:ea typeface="Calibri"/>
                          <a:cs typeface="Times New Roman" pitchFamily="18" charset="0"/>
                        </a:rPr>
                        <a:t>Kalitengah</a:t>
                      </a: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SMPN 2 </a:t>
                      </a:r>
                      <a:r>
                        <a:rPr lang="en-US" sz="1100" dirty="0" err="1">
                          <a:latin typeface="Times New Roman" pitchFamily="18" charset="0"/>
                          <a:ea typeface="Calibri"/>
                          <a:cs typeface="Times New Roman" pitchFamily="18" charset="0"/>
                        </a:rPr>
                        <a:t>Plered</a:t>
                      </a: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SMAN 7 Cirebon</a:t>
                      </a:r>
                    </a:p>
                    <a:p>
                      <a:pPr algn="ctr">
                        <a:lnSpc>
                          <a:spcPct val="115000"/>
                        </a:lnSpc>
                        <a:spcAft>
                          <a:spcPts val="1000"/>
                        </a:spcAft>
                      </a:pPr>
                      <a:r>
                        <a:rPr lang="en-US" sz="1100" dirty="0">
                          <a:latin typeface="Times New Roman" pitchFamily="18" charset="0"/>
                          <a:ea typeface="Calibri"/>
                          <a:cs typeface="Times New Roman" pitchFamily="18" charset="0"/>
                        </a:rPr>
                        <a:t>UNSWAGATI Cirebon FKIP </a:t>
                      </a:r>
                      <a:r>
                        <a:rPr lang="en-US" sz="1100" dirty="0" err="1">
                          <a:latin typeface="Times New Roman" pitchFamily="18" charset="0"/>
                          <a:ea typeface="Calibri"/>
                          <a:cs typeface="Times New Roman" pitchFamily="18" charset="0"/>
                        </a:rPr>
                        <a:t>Matematika</a:t>
                      </a:r>
                      <a:endParaRPr lang="en-US" sz="11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1114">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err="1">
                          <a:latin typeface="Times New Roman" pitchFamily="18" charset="0"/>
                          <a:ea typeface="Calibri"/>
                          <a:cs typeface="Times New Roman" pitchFamily="18" charset="0"/>
                        </a:rPr>
                        <a:t>Alamat</a:t>
                      </a:r>
                      <a:r>
                        <a:rPr lang="en-US" sz="1100" dirty="0">
                          <a:latin typeface="Times New Roman" pitchFamily="18" charset="0"/>
                          <a:ea typeface="Calibri"/>
                          <a:cs typeface="Times New Roman" pitchFamily="18" charset="0"/>
                        </a:rPr>
                        <a:t>:</a:t>
                      </a:r>
                    </a:p>
                    <a:p>
                      <a:pPr algn="ctr">
                        <a:lnSpc>
                          <a:spcPct val="115000"/>
                        </a:lnSpc>
                        <a:spcAft>
                          <a:spcPts val="1000"/>
                        </a:spcAft>
                      </a:pPr>
                      <a:r>
                        <a:rPr lang="en-US" sz="1100" dirty="0" err="1">
                          <a:latin typeface="Times New Roman" pitchFamily="18" charset="0"/>
                          <a:ea typeface="Calibri"/>
                          <a:cs typeface="Times New Roman" pitchFamily="18" charset="0"/>
                        </a:rPr>
                        <a:t>Desa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Kalibaru</a:t>
                      </a:r>
                      <a:r>
                        <a:rPr lang="en-US" sz="1100" dirty="0">
                          <a:latin typeface="Times New Roman" pitchFamily="18" charset="0"/>
                          <a:ea typeface="Calibri"/>
                          <a:cs typeface="Times New Roman" pitchFamily="18" charset="0"/>
                        </a:rPr>
                        <a:t> Blok </a:t>
                      </a:r>
                      <a:r>
                        <a:rPr lang="en-US" sz="1100" dirty="0" err="1">
                          <a:latin typeface="Times New Roman" pitchFamily="18" charset="0"/>
                          <a:ea typeface="Calibri"/>
                          <a:cs typeface="Times New Roman" pitchFamily="18" charset="0"/>
                        </a:rPr>
                        <a:t>Plaksan</a:t>
                      </a:r>
                      <a:r>
                        <a:rPr lang="en-US" sz="1100" dirty="0">
                          <a:latin typeface="Times New Roman" pitchFamily="18" charset="0"/>
                          <a:ea typeface="Calibri"/>
                          <a:cs typeface="Times New Roman" pitchFamily="18" charset="0"/>
                        </a:rPr>
                        <a:t> RT/RW: 03/06 </a:t>
                      </a:r>
                      <a:r>
                        <a:rPr lang="en-US" sz="1100" dirty="0" err="1">
                          <a:latin typeface="Times New Roman" pitchFamily="18" charset="0"/>
                          <a:ea typeface="Calibri"/>
                          <a:cs typeface="Times New Roman" pitchFamily="18" charset="0"/>
                        </a:rPr>
                        <a:t>Kecamatan</a:t>
                      </a:r>
                      <a:r>
                        <a:rPr lang="en-US" sz="1100" dirty="0">
                          <a:latin typeface="Times New Roman" pitchFamily="18" charset="0"/>
                          <a:ea typeface="Calibri"/>
                          <a:cs typeface="Times New Roman" pitchFamily="18" charset="0"/>
                        </a:rPr>
                        <a:t> Tengah </a:t>
                      </a:r>
                      <a:r>
                        <a:rPr lang="en-US" sz="1100" dirty="0" err="1">
                          <a:latin typeface="Times New Roman" pitchFamily="18" charset="0"/>
                          <a:ea typeface="Calibri"/>
                          <a:cs typeface="Times New Roman" pitchFamily="18" charset="0"/>
                        </a:rPr>
                        <a:t>Tani-Kabupaten</a:t>
                      </a:r>
                      <a:r>
                        <a:rPr lang="en-US" sz="1100" dirty="0">
                          <a:latin typeface="Times New Roman" pitchFamily="18" charset="0"/>
                          <a:ea typeface="Calibri"/>
                          <a:cs typeface="Times New Roman" pitchFamily="18" charset="0"/>
                        </a:rPr>
                        <a:t> Cirebon</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323">
                <a:tc>
                  <a:txBody>
                    <a:bodyPr/>
                    <a:lstStyle/>
                    <a:p>
                      <a:pPr algn="ctr">
                        <a:lnSpc>
                          <a:spcPct val="150000"/>
                        </a:lnSpc>
                        <a:spcAft>
                          <a:spcPts val="1000"/>
                        </a:spcAft>
                      </a:pPr>
                      <a:endParaRPr lang="en-US" sz="1100" dirty="0">
                        <a:latin typeface="Times New Roman" pitchFamily="18" charset="0"/>
                        <a:ea typeface="Calibri"/>
                        <a:cs typeface="Times New Roman" pitchFamily="18" charset="0"/>
                      </a:endParaRPr>
                    </a:p>
                    <a:p>
                      <a:pPr algn="ctr">
                        <a:lnSpc>
                          <a:spcPct val="150000"/>
                        </a:lnSpc>
                        <a:spcAft>
                          <a:spcPts val="1000"/>
                        </a:spcAft>
                      </a:pPr>
                      <a:r>
                        <a:rPr lang="en-US" sz="1100" dirty="0">
                          <a:latin typeface="Times New Roman" pitchFamily="18" charset="0"/>
                          <a:ea typeface="Calibri"/>
                          <a:cs typeface="Times New Roman" pitchFamily="18" charset="0"/>
                        </a:rPr>
                        <a:t>“</a:t>
                      </a:r>
                      <a:r>
                        <a:rPr lang="en-US" sz="1100" dirty="0" err="1">
                          <a:latin typeface="Times New Roman" pitchFamily="18" charset="0"/>
                          <a:ea typeface="Calibri"/>
                          <a:cs typeface="Times New Roman" pitchFamily="18" charset="0"/>
                        </a:rPr>
                        <a:t>Hidup</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itu</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Ibadah</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jadi</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untuk</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apa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kita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hidup</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jika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kita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tidak</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beribadah</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kepadaNya</a:t>
                      </a:r>
                      <a:r>
                        <a:rPr lang="en-US" sz="1100" dirty="0">
                          <a:latin typeface="Times New Roman" pitchFamily="18" charset="0"/>
                          <a:ea typeface="Calibri"/>
                          <a:cs typeface="Times New Roman" pitchFamily="18" charset="0"/>
                        </a:rPr>
                        <a:t>”.</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Picture 2" descr="Sipit.jpg"/>
          <p:cNvPicPr>
            <a:picLocks noChangeAspect="1" noChangeArrowheads="1"/>
          </p:cNvPicPr>
          <p:nvPr/>
        </p:nvPicPr>
        <p:blipFill>
          <a:blip r:embed="rId4">
            <a:lum bright="30000"/>
          </a:blip>
          <a:srcRect/>
          <a:stretch>
            <a:fillRect/>
          </a:stretch>
        </p:blipFill>
        <p:spPr bwMode="auto">
          <a:xfrm>
            <a:off x="4648200" y="1295400"/>
            <a:ext cx="3200400" cy="1981200"/>
          </a:xfrm>
          <a:prstGeom prst="rect">
            <a:avLst/>
          </a:prstGeom>
          <a:noFill/>
        </p:spPr>
      </p:pic>
      <p:graphicFrame>
        <p:nvGraphicFramePr>
          <p:cNvPr id="5" name="Table 4"/>
          <p:cNvGraphicFramePr>
            <a:graphicFrameLocks noGrp="1"/>
          </p:cNvGraphicFramePr>
          <p:nvPr/>
        </p:nvGraphicFramePr>
        <p:xfrm>
          <a:off x="4572000" y="3505200"/>
          <a:ext cx="3348588" cy="2057400"/>
        </p:xfrm>
        <a:graphic>
          <a:graphicData uri="http://schemas.openxmlformats.org/drawingml/2006/table">
            <a:tbl>
              <a:tblPr/>
              <a:tblGrid>
                <a:gridCol w="3348588"/>
              </a:tblGrid>
              <a:tr h="2057400">
                <a:tc>
                  <a:txBody>
                    <a:bodyPr/>
                    <a:lstStyle/>
                    <a:p>
                      <a:pPr algn="ctr">
                        <a:lnSpc>
                          <a:spcPct val="150000"/>
                        </a:lnSpc>
                        <a:spcAft>
                          <a:spcPts val="1000"/>
                        </a:spcAft>
                      </a:pPr>
                      <a:r>
                        <a:rPr lang="en-US" sz="1200" dirty="0" err="1" smtClean="0">
                          <a:latin typeface="Times New Roman" pitchFamily="18" charset="0"/>
                          <a:ea typeface="Calibri"/>
                          <a:cs typeface="Times New Roman" pitchFamily="18" charset="0"/>
                        </a:rPr>
                        <a:t>Bertugas</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sebagai</a:t>
                      </a:r>
                      <a:r>
                        <a:rPr lang="en-US" sz="1200" dirty="0" smtClean="0">
                          <a:latin typeface="Times New Roman" pitchFamily="18" charset="0"/>
                          <a:ea typeface="Calibri"/>
                          <a:cs typeface="Times New Roman" pitchFamily="18" charset="0"/>
                        </a:rPr>
                        <a:t> :</a:t>
                      </a:r>
                    </a:p>
                    <a:p>
                      <a:pPr algn="ctr">
                        <a:lnSpc>
                          <a:spcPct val="150000"/>
                        </a:lnSpc>
                        <a:spcAft>
                          <a:spcPts val="1000"/>
                        </a:spcAft>
                        <a:buFontTx/>
                        <a:buBlip>
                          <a:blip r:embed="rId5"/>
                        </a:buBlip>
                      </a:pP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Bersama-sama</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membuat</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Camtasia</a:t>
                      </a:r>
                      <a:r>
                        <a:rPr lang="en-US" sz="1200" dirty="0" smtClean="0">
                          <a:latin typeface="Times New Roman" pitchFamily="18" charset="0"/>
                          <a:ea typeface="Calibri"/>
                          <a:cs typeface="Times New Roman" pitchFamily="18" charset="0"/>
                        </a:rPr>
                        <a:t> Studio</a:t>
                      </a:r>
                    </a:p>
                    <a:p>
                      <a:pPr algn="ctr">
                        <a:lnSpc>
                          <a:spcPct val="150000"/>
                        </a:lnSpc>
                        <a:spcAft>
                          <a:spcPts val="1000"/>
                        </a:spcAft>
                        <a:buFontTx/>
                        <a:buBlip>
                          <a:blip r:embed="rId5"/>
                        </a:buBlip>
                      </a:pP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Membuat</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Buku</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Panduan</a:t>
                      </a:r>
                      <a:r>
                        <a:rPr lang="en-US" sz="1200" dirty="0" smtClean="0">
                          <a:latin typeface="Times New Roman" pitchFamily="18" charset="0"/>
                          <a:ea typeface="Calibri"/>
                          <a:cs typeface="Times New Roman" pitchFamily="18" charset="0"/>
                        </a:rPr>
                        <a:t> 3 </a:t>
                      </a:r>
                      <a:r>
                        <a:rPr lang="en-US" sz="1200" dirty="0" err="1" smtClean="0">
                          <a:latin typeface="Times New Roman" pitchFamily="18" charset="0"/>
                          <a:ea typeface="Calibri"/>
                          <a:cs typeface="Times New Roman" pitchFamily="18" charset="0"/>
                        </a:rPr>
                        <a:t>Serangkai</a:t>
                      </a:r>
                      <a:endParaRPr lang="en-US" sz="1200" dirty="0" smtClean="0">
                        <a:latin typeface="Times New Roman" pitchFamily="18" charset="0"/>
                        <a:ea typeface="Calibri"/>
                        <a:cs typeface="Times New Roman" pitchFamily="18" charset="0"/>
                      </a:endParaRPr>
                    </a:p>
                    <a:p>
                      <a:pPr algn="ctr">
                        <a:lnSpc>
                          <a:spcPct val="150000"/>
                        </a:lnSpc>
                        <a:spcAft>
                          <a:spcPts val="1000"/>
                        </a:spcAft>
                        <a:buFontTx/>
                        <a:buBlip>
                          <a:blip r:embed="rId5"/>
                        </a:buBlip>
                      </a:pP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Pembuat</a:t>
                      </a:r>
                      <a:r>
                        <a:rPr lang="en-US" sz="1200" dirty="0" smtClean="0">
                          <a:latin typeface="Times New Roman" pitchFamily="18" charset="0"/>
                          <a:ea typeface="Calibri"/>
                          <a:cs typeface="Times New Roman" pitchFamily="18" charset="0"/>
                        </a:rPr>
                        <a:t> PowerPoint</a:t>
                      </a: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Interaktif</a:t>
                      </a:r>
                      <a:endParaRPr lang="en-US" sz="1200" baseline="0" dirty="0" smtClean="0">
                        <a:latin typeface="Times New Roman" pitchFamily="18" charset="0"/>
                        <a:ea typeface="Calibri"/>
                        <a:cs typeface="Times New Roman" pitchFamily="18" charset="0"/>
                      </a:endParaRPr>
                    </a:p>
                    <a:p>
                      <a:pPr algn="ctr">
                        <a:lnSpc>
                          <a:spcPct val="150000"/>
                        </a:lnSpc>
                        <a:spcAft>
                          <a:spcPts val="1000"/>
                        </a:spcAft>
                        <a:buFontTx/>
                        <a:buBlip>
                          <a:blip r:embed="rId5"/>
                        </a:buBlip>
                      </a:pPr>
                      <a:r>
                        <a:rPr lang="en-US" sz="1200" baseline="0" dirty="0" smtClean="0">
                          <a:latin typeface="Times New Roman" pitchFamily="18" charset="0"/>
                          <a:ea typeface="Calibri"/>
                          <a:cs typeface="Times New Roman" pitchFamily="18" charset="0"/>
                        </a:rPr>
                        <a:t>  </a:t>
                      </a:r>
                      <a:r>
                        <a:rPr lang="en-US" sz="1200" baseline="0" dirty="0" err="1" smtClean="0">
                          <a:latin typeface="Times New Roman" pitchFamily="18" charset="0"/>
                          <a:ea typeface="Calibri"/>
                          <a:cs typeface="Times New Roman" pitchFamily="18" charset="0"/>
                        </a:rPr>
                        <a:t>M</a:t>
                      </a:r>
                      <a:r>
                        <a:rPr lang="en-US" sz="1200" dirty="0" err="1" smtClean="0">
                          <a:latin typeface="Times New Roman" pitchFamily="18" charset="0"/>
                          <a:ea typeface="Calibri"/>
                          <a:cs typeface="Times New Roman" pitchFamily="18" charset="0"/>
                        </a:rPr>
                        <a:t>embantu</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mencari</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ide</a:t>
                      </a:r>
                      <a:r>
                        <a:rPr lang="en-US" sz="1200" dirty="0" smtClean="0">
                          <a:latin typeface="Times New Roman" pitchFamily="18" charset="0"/>
                          <a:ea typeface="Calibri"/>
                          <a:cs typeface="Times New Roman" pitchFamily="18" charset="0"/>
                        </a:rPr>
                        <a:t>.</a:t>
                      </a:r>
                      <a:endParaRPr lang="en-US" sz="12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Action Button: Home 6">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barn(outVertical)">
                                      <p:cBhvr>
                                        <p:cTn id="10" dur="500"/>
                                        <p:tgtEl>
                                          <p:spTgt spid="2049"/>
                                        </p:tgtEl>
                                      </p:cBhvr>
                                    </p:animEffect>
                                  </p:childTnLst>
                                </p:cTn>
                              </p:par>
                            </p:childTnLst>
                          </p:cTn>
                        </p:par>
                        <p:par>
                          <p:cTn id="11" fill="hold">
                            <p:stCondLst>
                              <p:cond delay="500"/>
                            </p:stCondLst>
                            <p:childTnLst>
                              <p:par>
                                <p:cTn id="12" presetID="18" presetClass="entr" presetSubtype="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Right)">
                                      <p:cBhvr>
                                        <p:cTn id="14" dur="500"/>
                                        <p:tgtEl>
                                          <p:spTgt spid="3"/>
                                        </p:tgtEl>
                                      </p:cBhvr>
                                    </p:animEffect>
                                  </p:childTnLst>
                                </p:cTn>
                              </p:par>
                            </p:childTnLst>
                          </p:cTn>
                        </p:par>
                        <p:par>
                          <p:cTn id="15" fill="hold">
                            <p:stCondLst>
                              <p:cond delay="1000"/>
                            </p:stCondLst>
                            <p:childTnLst>
                              <p:par>
                                <p:cTn id="16" presetID="19"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fmla="#ppt_w*sin(2.5*pi*$)">
                                          <p:val>
                                            <p:fltVal val="0"/>
                                          </p:val>
                                        </p:tav>
                                        <p:tav tm="100000">
                                          <p:val>
                                            <p:fltVal val="1"/>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zmania Dv.gif"/>
          <p:cNvPicPr>
            <a:picLocks noChangeAspect="1"/>
          </p:cNvPicPr>
          <p:nvPr/>
        </p:nvPicPr>
        <p:blipFill>
          <a:blip r:embed="rId3"/>
          <a:stretch>
            <a:fillRect/>
          </a:stretch>
        </p:blipFill>
        <p:spPr>
          <a:xfrm>
            <a:off x="381000" y="1295400"/>
            <a:ext cx="3962400" cy="52578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Content Placeholder 2"/>
          <p:cNvSpPr txBox="1">
            <a:spLocks/>
          </p:cNvSpPr>
          <p:nvPr/>
        </p:nvSpPr>
        <p:spPr>
          <a:xfrm>
            <a:off x="0" y="304800"/>
            <a:ext cx="81534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smtClean="0">
                <a:solidFill>
                  <a:schemeClr val="tx1"/>
                </a:solidFill>
                <a:latin typeface="Britannic Bold" pitchFamily="34" charset="0"/>
              </a:rPr>
              <a:t>Profil</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graphicFrame>
        <p:nvGraphicFramePr>
          <p:cNvPr id="7" name="Table 6"/>
          <p:cNvGraphicFramePr>
            <a:graphicFrameLocks noGrp="1"/>
          </p:cNvGraphicFramePr>
          <p:nvPr/>
        </p:nvGraphicFramePr>
        <p:xfrm>
          <a:off x="381000" y="1295400"/>
          <a:ext cx="3962400" cy="5305126"/>
        </p:xfrm>
        <a:graphic>
          <a:graphicData uri="http://schemas.openxmlformats.org/drawingml/2006/table">
            <a:tbl>
              <a:tblPr/>
              <a:tblGrid>
                <a:gridCol w="3962400"/>
              </a:tblGrid>
              <a:tr h="423200">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err="1">
                          <a:latin typeface="Times New Roman" pitchFamily="18" charset="0"/>
                          <a:ea typeface="Calibri"/>
                          <a:cs typeface="Times New Roman" pitchFamily="18" charset="0"/>
                        </a:rPr>
                        <a:t>Iska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Widia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Asri</a:t>
                      </a:r>
                      <a:endParaRPr lang="en-US" sz="11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200">
                <a:tc>
                  <a:txBody>
                    <a:bodyPr/>
                    <a:lstStyle/>
                    <a:p>
                      <a:pP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Cirebon, 5 </a:t>
                      </a:r>
                      <a:r>
                        <a:rPr lang="en-US" sz="1100" dirty="0" smtClean="0">
                          <a:latin typeface="Times New Roman" pitchFamily="18" charset="0"/>
                          <a:ea typeface="Calibri"/>
                          <a:cs typeface="Times New Roman" pitchFamily="18" charset="0"/>
                        </a:rPr>
                        <a:t>M</a:t>
                      </a:r>
                      <a:r>
                        <a:rPr lang="id-ID" sz="1100" dirty="0" smtClean="0">
                          <a:latin typeface="Times New Roman" pitchFamily="18" charset="0"/>
                          <a:ea typeface="Calibri"/>
                          <a:cs typeface="Times New Roman" pitchFamily="18" charset="0"/>
                        </a:rPr>
                        <a:t>ei</a:t>
                      </a:r>
                      <a:r>
                        <a:rPr lang="id-ID" sz="1100" baseline="0" dirty="0" smtClean="0">
                          <a:latin typeface="Times New Roman" pitchFamily="18" charset="0"/>
                          <a:ea typeface="Calibri"/>
                          <a:cs typeface="Times New Roman" pitchFamily="18" charset="0"/>
                        </a:rPr>
                        <a:t> </a:t>
                      </a:r>
                      <a:r>
                        <a:rPr lang="en-US" sz="1100" dirty="0" smtClean="0">
                          <a:latin typeface="Times New Roman" pitchFamily="18" charset="0"/>
                          <a:ea typeface="Calibri"/>
                          <a:cs typeface="Times New Roman" pitchFamily="18" charset="0"/>
                        </a:rPr>
                        <a:t>1992</a:t>
                      </a:r>
                      <a:endParaRPr lang="en-US" sz="11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7867">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err="1">
                          <a:latin typeface="Times New Roman" pitchFamily="18" charset="0"/>
                          <a:ea typeface="Calibri"/>
                          <a:cs typeface="Times New Roman" pitchFamily="18" charset="0"/>
                        </a:rPr>
                        <a:t>Riwayat</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Sekolahh</a:t>
                      </a:r>
                      <a:r>
                        <a:rPr lang="en-US" sz="1100" dirty="0">
                          <a:latin typeface="Times New Roman" pitchFamily="18" charset="0"/>
                          <a:ea typeface="Calibri"/>
                          <a:cs typeface="Times New Roman" pitchFamily="18" charset="0"/>
                        </a:rPr>
                        <a:t>:</a:t>
                      </a:r>
                    </a:p>
                    <a:p>
                      <a:pPr algn="ctr">
                        <a:lnSpc>
                          <a:spcPct val="115000"/>
                        </a:lnSpc>
                        <a:spcAft>
                          <a:spcPts val="1000"/>
                        </a:spcAft>
                      </a:pPr>
                      <a:r>
                        <a:rPr lang="en-US" sz="1100" dirty="0">
                          <a:latin typeface="Times New Roman" pitchFamily="18" charset="0"/>
                          <a:ea typeface="Calibri"/>
                          <a:cs typeface="Times New Roman" pitchFamily="18" charset="0"/>
                        </a:rPr>
                        <a:t>SDN 1 </a:t>
                      </a:r>
                      <a:r>
                        <a:rPr lang="en-US" sz="1100" dirty="0" err="1">
                          <a:latin typeface="Times New Roman" pitchFamily="18" charset="0"/>
                          <a:ea typeface="Calibri"/>
                          <a:cs typeface="Times New Roman" pitchFamily="18" charset="0"/>
                        </a:rPr>
                        <a:t>Danawinangun</a:t>
                      </a: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SMPN 4 </a:t>
                      </a:r>
                      <a:r>
                        <a:rPr lang="en-US" sz="1100" dirty="0" err="1">
                          <a:latin typeface="Times New Roman" pitchFamily="18" charset="0"/>
                          <a:ea typeface="Calibri"/>
                          <a:cs typeface="Times New Roman" pitchFamily="18" charset="0"/>
                        </a:rPr>
                        <a:t>Palimanan</a:t>
                      </a: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SMAN 1 </a:t>
                      </a:r>
                      <a:r>
                        <a:rPr lang="en-US" sz="1100" dirty="0" err="1">
                          <a:latin typeface="Times New Roman" pitchFamily="18" charset="0"/>
                          <a:ea typeface="Calibri"/>
                          <a:cs typeface="Times New Roman" pitchFamily="18" charset="0"/>
                        </a:rPr>
                        <a:t>Palimanan</a:t>
                      </a: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a:latin typeface="Times New Roman" pitchFamily="18" charset="0"/>
                          <a:ea typeface="Calibri"/>
                          <a:cs typeface="Times New Roman" pitchFamily="18" charset="0"/>
                        </a:rPr>
                        <a:t>UNSWAGATI Cirebon FKIP </a:t>
                      </a:r>
                      <a:r>
                        <a:rPr lang="en-US" sz="1100" dirty="0" err="1">
                          <a:latin typeface="Times New Roman" pitchFamily="18" charset="0"/>
                          <a:ea typeface="Calibri"/>
                          <a:cs typeface="Times New Roman" pitchFamily="18" charset="0"/>
                        </a:rPr>
                        <a:t>Matematika</a:t>
                      </a:r>
                      <a:endParaRPr lang="en-US" sz="1100" dirty="0">
                        <a:latin typeface="Times New Roman" pitchFamily="18" charset="0"/>
                        <a:ea typeface="Calibri"/>
                        <a:cs typeface="Times New Roman" pitchFamily="18" charset="0"/>
                      </a:endParaRP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66">
                <a:tc>
                  <a:txBody>
                    <a:bodyPr/>
                    <a:lstStyle/>
                    <a:p>
                      <a:pPr algn="ctr">
                        <a:lnSpc>
                          <a:spcPct val="115000"/>
                        </a:lnSpc>
                        <a:spcAft>
                          <a:spcPts val="1000"/>
                        </a:spcAft>
                      </a:pPr>
                      <a:endParaRPr lang="en-US" sz="1100" dirty="0">
                        <a:latin typeface="Times New Roman" pitchFamily="18" charset="0"/>
                        <a:ea typeface="Calibri"/>
                        <a:cs typeface="Times New Roman" pitchFamily="18" charset="0"/>
                      </a:endParaRPr>
                    </a:p>
                    <a:p>
                      <a:pPr algn="ctr">
                        <a:lnSpc>
                          <a:spcPct val="115000"/>
                        </a:lnSpc>
                        <a:spcAft>
                          <a:spcPts val="1000"/>
                        </a:spcAft>
                      </a:pPr>
                      <a:r>
                        <a:rPr lang="en-US" sz="1100" dirty="0" err="1">
                          <a:latin typeface="Times New Roman" pitchFamily="18" charset="0"/>
                          <a:ea typeface="Calibri"/>
                          <a:cs typeface="Times New Roman" pitchFamily="18" charset="0"/>
                        </a:rPr>
                        <a:t>Alamat</a:t>
                      </a:r>
                      <a:r>
                        <a:rPr lang="en-US" sz="1100" dirty="0">
                          <a:latin typeface="Times New Roman" pitchFamily="18" charset="0"/>
                          <a:ea typeface="Calibri"/>
                          <a:cs typeface="Times New Roman" pitchFamily="18" charset="0"/>
                        </a:rPr>
                        <a:t>:</a:t>
                      </a:r>
                    </a:p>
                    <a:p>
                      <a:pPr algn="ctr">
                        <a:lnSpc>
                          <a:spcPct val="115000"/>
                        </a:lnSpc>
                        <a:spcAft>
                          <a:spcPts val="1000"/>
                        </a:spcAft>
                      </a:pPr>
                      <a:r>
                        <a:rPr lang="en-US" sz="1100" dirty="0" err="1">
                          <a:latin typeface="Times New Roman" pitchFamily="18" charset="0"/>
                          <a:ea typeface="Calibri"/>
                          <a:cs typeface="Times New Roman" pitchFamily="18" charset="0"/>
                        </a:rPr>
                        <a:t>Desa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Danawinangun</a:t>
                      </a:r>
                      <a:r>
                        <a:rPr lang="en-US" sz="1100" dirty="0">
                          <a:latin typeface="Times New Roman" pitchFamily="18" charset="0"/>
                          <a:ea typeface="Calibri"/>
                          <a:cs typeface="Times New Roman" pitchFamily="18" charset="0"/>
                        </a:rPr>
                        <a:t> RT/RW: 12/03 </a:t>
                      </a:r>
                      <a:r>
                        <a:rPr lang="en-US" sz="1100" dirty="0" err="1">
                          <a:latin typeface="Times New Roman" pitchFamily="18" charset="0"/>
                          <a:ea typeface="Calibri"/>
                          <a:cs typeface="Times New Roman" pitchFamily="18" charset="0"/>
                        </a:rPr>
                        <a:t>Kecamatan</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Klangenan-Kabupaten</a:t>
                      </a:r>
                      <a:r>
                        <a:rPr lang="en-US" sz="1100" dirty="0">
                          <a:latin typeface="Times New Roman" pitchFamily="18" charset="0"/>
                          <a:ea typeface="Calibri"/>
                          <a:cs typeface="Times New Roman" pitchFamily="18" charset="0"/>
                        </a:rPr>
                        <a:t> Cirebon</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849">
                <a:tc>
                  <a:txBody>
                    <a:bodyPr/>
                    <a:lstStyle/>
                    <a:p>
                      <a:pPr algn="ctr">
                        <a:lnSpc>
                          <a:spcPct val="150000"/>
                        </a:lnSpc>
                        <a:spcAft>
                          <a:spcPts val="1000"/>
                        </a:spcAft>
                      </a:pPr>
                      <a:endParaRPr lang="en-US" sz="1100" dirty="0">
                        <a:latin typeface="Times New Roman" pitchFamily="18" charset="0"/>
                        <a:ea typeface="Calibri"/>
                        <a:cs typeface="Times New Roman" pitchFamily="18" charset="0"/>
                      </a:endParaRPr>
                    </a:p>
                    <a:p>
                      <a:pPr algn="ctr">
                        <a:lnSpc>
                          <a:spcPct val="150000"/>
                        </a:lnSpc>
                        <a:spcAft>
                          <a:spcPts val="1000"/>
                        </a:spcAft>
                      </a:pPr>
                      <a:r>
                        <a:rPr lang="en-US" sz="1100" dirty="0">
                          <a:latin typeface="Times New Roman" pitchFamily="18" charset="0"/>
                          <a:ea typeface="Calibri"/>
                          <a:cs typeface="Times New Roman" pitchFamily="18" charset="0"/>
                        </a:rPr>
                        <a:t>“</a:t>
                      </a:r>
                      <a:r>
                        <a:rPr lang="en-US" sz="1100" dirty="0" err="1">
                          <a:latin typeface="Times New Roman" pitchFamily="18" charset="0"/>
                          <a:ea typeface="Calibri"/>
                          <a:cs typeface="Times New Roman" pitchFamily="18" charset="0"/>
                        </a:rPr>
                        <a:t>Kekuatan</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terbesar</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dalam</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hidup</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ini</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adalah</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kasih</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sayang</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dari</a:t>
                      </a:r>
                      <a:r>
                        <a:rPr lang="en-US" sz="1100" dirty="0">
                          <a:latin typeface="Times New Roman" pitchFamily="18" charset="0"/>
                          <a:ea typeface="Calibri"/>
                          <a:cs typeface="Times New Roman" pitchFamily="18" charset="0"/>
                        </a:rPr>
                        <a:t> Sang </a:t>
                      </a:r>
                      <a:r>
                        <a:rPr lang="en-US" sz="1100" dirty="0" err="1">
                          <a:latin typeface="Times New Roman" pitchFamily="18" charset="0"/>
                          <a:ea typeface="Calibri"/>
                          <a:cs typeface="Times New Roman" pitchFamily="18" charset="0"/>
                        </a:rPr>
                        <a:t>Maha</a:t>
                      </a:r>
                      <a:r>
                        <a:rPr lang="en-US" sz="1100" dirty="0">
                          <a:latin typeface="Times New Roman" pitchFamily="18" charset="0"/>
                          <a:ea typeface="Calibri"/>
                          <a:cs typeface="Times New Roman" pitchFamily="18" charset="0"/>
                        </a:rPr>
                        <a:t> </a:t>
                      </a:r>
                      <a:r>
                        <a:rPr lang="en-US" sz="1100" dirty="0" err="1">
                          <a:latin typeface="Times New Roman" pitchFamily="18" charset="0"/>
                          <a:ea typeface="Calibri"/>
                          <a:cs typeface="Times New Roman" pitchFamily="18" charset="0"/>
                        </a:rPr>
                        <a:t>Pencipta</a:t>
                      </a:r>
                      <a:r>
                        <a:rPr lang="en-US" sz="1100" dirty="0">
                          <a:latin typeface="Times New Roman" pitchFamily="18" charset="0"/>
                          <a:ea typeface="Calibri"/>
                          <a:cs typeface="Times New Roman" pitchFamily="18" charset="0"/>
                        </a:rPr>
                        <a:t>”.</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5" name="Picture 26" descr="Is.jpg"/>
          <p:cNvPicPr>
            <a:picLocks noChangeAspect="1" noChangeArrowheads="1"/>
          </p:cNvPicPr>
          <p:nvPr/>
        </p:nvPicPr>
        <p:blipFill>
          <a:blip r:embed="rId4"/>
          <a:srcRect/>
          <a:stretch>
            <a:fillRect/>
          </a:stretch>
        </p:blipFill>
        <p:spPr bwMode="auto">
          <a:xfrm>
            <a:off x="4648200" y="1295400"/>
            <a:ext cx="3200400" cy="2057400"/>
          </a:xfrm>
          <a:prstGeom prst="rect">
            <a:avLst/>
          </a:prstGeom>
          <a:noFill/>
        </p:spPr>
      </p:pic>
      <p:graphicFrame>
        <p:nvGraphicFramePr>
          <p:cNvPr id="9" name="Table 8"/>
          <p:cNvGraphicFramePr>
            <a:graphicFrameLocks noGrp="1"/>
          </p:cNvGraphicFramePr>
          <p:nvPr/>
        </p:nvGraphicFramePr>
        <p:xfrm>
          <a:off x="4572000" y="3581400"/>
          <a:ext cx="3348588" cy="1981200"/>
        </p:xfrm>
        <a:graphic>
          <a:graphicData uri="http://schemas.openxmlformats.org/drawingml/2006/table">
            <a:tbl>
              <a:tblPr/>
              <a:tblGrid>
                <a:gridCol w="3348588"/>
              </a:tblGrid>
              <a:tr h="1981200">
                <a:tc>
                  <a:txBody>
                    <a:bodyPr/>
                    <a:lstStyle/>
                    <a:p>
                      <a:pPr algn="ctr">
                        <a:lnSpc>
                          <a:spcPct val="150000"/>
                        </a:lnSpc>
                        <a:spcAft>
                          <a:spcPts val="1000"/>
                        </a:spcAft>
                      </a:pPr>
                      <a:r>
                        <a:rPr lang="en-US" sz="1200" dirty="0" err="1" smtClean="0">
                          <a:latin typeface="Times New Roman" pitchFamily="18" charset="0"/>
                          <a:ea typeface="Calibri"/>
                          <a:cs typeface="Times New Roman" pitchFamily="18" charset="0"/>
                        </a:rPr>
                        <a:t>Bertugas</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sebagai</a:t>
                      </a:r>
                      <a:r>
                        <a:rPr lang="en-US" sz="1200" dirty="0" smtClean="0">
                          <a:latin typeface="Times New Roman" pitchFamily="18" charset="0"/>
                          <a:ea typeface="Calibri"/>
                          <a:cs typeface="Times New Roman" pitchFamily="18" charset="0"/>
                        </a:rPr>
                        <a:t> :</a:t>
                      </a:r>
                    </a:p>
                    <a:p>
                      <a:pPr marL="0" marR="0" indent="0" algn="ctr" defTabSz="914400" rtl="0" eaLnBrk="1" fontAlgn="auto" latinLnBrk="0" hangingPunct="1">
                        <a:lnSpc>
                          <a:spcPct val="150000"/>
                        </a:lnSpc>
                        <a:spcBef>
                          <a:spcPts val="0"/>
                        </a:spcBef>
                        <a:spcAft>
                          <a:spcPts val="1000"/>
                        </a:spcAft>
                        <a:buClrTx/>
                        <a:buSzTx/>
                        <a:buFontTx/>
                        <a:buBlip>
                          <a:blip r:embed="rId5"/>
                        </a:buBlip>
                        <a:tabLst/>
                        <a:defRPr/>
                      </a:pP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Bersama-sama</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membuat</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Camtasia</a:t>
                      </a:r>
                      <a:r>
                        <a:rPr lang="en-US" sz="1200" dirty="0" smtClean="0">
                          <a:latin typeface="Times New Roman" pitchFamily="18" charset="0"/>
                          <a:ea typeface="Calibri"/>
                          <a:cs typeface="Times New Roman" pitchFamily="18" charset="0"/>
                        </a:rPr>
                        <a:t> Studio</a:t>
                      </a:r>
                    </a:p>
                    <a:p>
                      <a:pPr marL="0" marR="0" indent="0" algn="ctr" defTabSz="914400" rtl="0" eaLnBrk="1" fontAlgn="auto" latinLnBrk="0" hangingPunct="1">
                        <a:lnSpc>
                          <a:spcPct val="150000"/>
                        </a:lnSpc>
                        <a:spcBef>
                          <a:spcPts val="0"/>
                        </a:spcBef>
                        <a:spcAft>
                          <a:spcPts val="1000"/>
                        </a:spcAft>
                        <a:buClrTx/>
                        <a:buSzTx/>
                        <a:buFontTx/>
                        <a:buBlip>
                          <a:blip r:embed="rId5"/>
                        </a:buBlip>
                        <a:tabLst/>
                        <a:defRPr/>
                      </a:pPr>
                      <a:r>
                        <a:rPr lang="en-US" sz="1200" baseline="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Pembuat</a:t>
                      </a:r>
                      <a:r>
                        <a:rPr lang="en-US" sz="1200" dirty="0" smtClean="0">
                          <a:latin typeface="Times New Roman" pitchFamily="18" charset="0"/>
                          <a:ea typeface="Calibri"/>
                          <a:cs typeface="Times New Roman" pitchFamily="18" charset="0"/>
                        </a:rPr>
                        <a:t> Cover</a:t>
                      </a:r>
                      <a:r>
                        <a:rPr lang="en-US" sz="1200" baseline="0" dirty="0" smtClean="0">
                          <a:latin typeface="Times New Roman" pitchFamily="18" charset="0"/>
                          <a:ea typeface="Calibri"/>
                          <a:cs typeface="Times New Roman" pitchFamily="18" charset="0"/>
                        </a:rPr>
                        <a:t> CD/DVD</a:t>
                      </a:r>
                    </a:p>
                    <a:p>
                      <a:pPr marL="0" marR="0" indent="0" algn="ctr" defTabSz="914400" rtl="0" eaLnBrk="1" fontAlgn="auto" latinLnBrk="0" hangingPunct="1">
                        <a:lnSpc>
                          <a:spcPct val="150000"/>
                        </a:lnSpc>
                        <a:spcBef>
                          <a:spcPts val="0"/>
                        </a:spcBef>
                        <a:spcAft>
                          <a:spcPts val="1000"/>
                        </a:spcAft>
                        <a:buClrTx/>
                        <a:buSzTx/>
                        <a:buFontTx/>
                        <a:buBlip>
                          <a:blip r:embed="rId5"/>
                        </a:buBlip>
                        <a:tabLst/>
                        <a:defRPr/>
                      </a:pPr>
                      <a:r>
                        <a:rPr lang="en-US" sz="1200" baseline="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Membantu</a:t>
                      </a:r>
                      <a:r>
                        <a:rPr lang="en-US" sz="1200" baseline="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mencari</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ide</a:t>
                      </a:r>
                      <a:endParaRPr lang="en-US" sz="1200" dirty="0" smtClean="0">
                        <a:latin typeface="Times New Roman" pitchFamily="18" charset="0"/>
                        <a:ea typeface="Calibri"/>
                        <a:cs typeface="Times New Roman" pitchFamily="18" charset="0"/>
                      </a:endParaRPr>
                    </a:p>
                    <a:p>
                      <a:pPr marL="0" marR="0" indent="0" algn="ctr" defTabSz="914400" rtl="0" eaLnBrk="1" fontAlgn="auto" latinLnBrk="0" hangingPunct="1">
                        <a:lnSpc>
                          <a:spcPct val="150000"/>
                        </a:lnSpc>
                        <a:spcBef>
                          <a:spcPts val="0"/>
                        </a:spcBef>
                        <a:spcAft>
                          <a:spcPts val="1000"/>
                        </a:spcAft>
                        <a:buClrTx/>
                        <a:buSzTx/>
                        <a:buFontTx/>
                        <a:buBlip>
                          <a:blip r:embed="rId5"/>
                        </a:buBlip>
                        <a:tabLst/>
                        <a:defRPr/>
                      </a:pPr>
                      <a:r>
                        <a:rPr lang="en-US" sz="1200" baseline="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Mencari</a:t>
                      </a:r>
                      <a:r>
                        <a:rPr lang="en-US" sz="1200" dirty="0" smtClean="0">
                          <a:latin typeface="Times New Roman" pitchFamily="18" charset="0"/>
                          <a:ea typeface="Calibri"/>
                          <a:cs typeface="Times New Roman" pitchFamily="18" charset="0"/>
                        </a:rPr>
                        <a:t> </a:t>
                      </a:r>
                      <a:r>
                        <a:rPr lang="en-US" sz="1200" dirty="0" err="1" smtClean="0">
                          <a:latin typeface="Times New Roman" pitchFamily="18" charset="0"/>
                          <a:ea typeface="Calibri"/>
                          <a:cs typeface="Times New Roman" pitchFamily="18" charset="0"/>
                        </a:rPr>
                        <a:t>materi</a:t>
                      </a:r>
                      <a:r>
                        <a:rPr lang="en-US" sz="1200" dirty="0" smtClean="0">
                          <a:latin typeface="Times New Roman" pitchFamily="18" charset="0"/>
                          <a:ea typeface="Calibri"/>
                          <a:cs typeface="Times New Roman" pitchFamily="18" charset="0"/>
                        </a:rPr>
                        <a:t>.</a:t>
                      </a:r>
                    </a:p>
                  </a:txBody>
                  <a:tcPr marL="41925" marR="419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Action Button: Home 10">
            <a:hlinkClick r:id="rId6"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wedge">
                                      <p:cBhvr>
                                        <p:cTn id="10" dur="500"/>
                                        <p:tgtEl>
                                          <p:spTgt spid="1025"/>
                                        </p:tgtEl>
                                      </p:cBhvr>
                                    </p:animEffect>
                                  </p:childTnLst>
                                </p:cTn>
                              </p:par>
                            </p:childTnLst>
                          </p:cTn>
                        </p:par>
                        <p:par>
                          <p:cTn id="11" fill="hold">
                            <p:stCondLst>
                              <p:cond delay="500"/>
                            </p:stCondLst>
                            <p:childTnLst>
                              <p:par>
                                <p:cTn id="12" presetID="54" presetClass="entr" presetSubtype="0" accel="10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childTnLst>
                          </p:cTn>
                        </p:par>
                        <p:par>
                          <p:cTn id="19" fill="hold">
                            <p:stCondLst>
                              <p:cond delay="1000"/>
                            </p:stCondLst>
                            <p:childTnLst>
                              <p:par>
                                <p:cTn id="20" presetID="48" presetClass="entr" presetSubtype="0" accel="5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5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45.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Content Placeholder 2"/>
          <p:cNvSpPr>
            <a:spLocks noGrp="1"/>
          </p:cNvSpPr>
          <p:nvPr>
            <p:ph idx="1"/>
          </p:nvPr>
        </p:nvSpPr>
        <p:spPr>
          <a:xfrm>
            <a:off x="457200" y="685800"/>
            <a:ext cx="8229600" cy="5440363"/>
          </a:xfrm>
        </p:spPr>
        <p:txBody>
          <a:bodyPr>
            <a:noAutofit/>
          </a:bodyPr>
          <a:lstStyle/>
          <a:p>
            <a:pPr>
              <a:buNone/>
            </a:pPr>
            <a:endParaRPr lang="en-US" sz="1200" dirty="0" smtClean="0">
              <a:latin typeface="Times New Roman" pitchFamily="18" charset="0"/>
              <a:cs typeface="Times New Roman" pitchFamily="18" charset="0"/>
            </a:endParaRPr>
          </a:p>
          <a:p>
            <a:pPr>
              <a:buNone/>
            </a:pPr>
            <a:endParaRPr lang="en-US" sz="1200" dirty="0">
              <a:latin typeface="Times New Roman" pitchFamily="18" charset="0"/>
              <a:cs typeface="Times New Roman" pitchFamily="18" charset="0"/>
            </a:endParaRPr>
          </a:p>
          <a:p>
            <a:pPr>
              <a:buNone/>
            </a:pPr>
            <a:endParaRPr lang="en-US" sz="1200" dirty="0">
              <a:latin typeface="Times New Roman" pitchFamily="18" charset="0"/>
              <a:cs typeface="Times New Roman" pitchFamily="18" charset="0"/>
            </a:endParaRPr>
          </a:p>
        </p:txBody>
      </p:sp>
      <p:sp>
        <p:nvSpPr>
          <p:cNvPr id="15" name="Rounded Rectangle 14"/>
          <p:cNvSpPr/>
          <p:nvPr/>
        </p:nvSpPr>
        <p:spPr>
          <a:xfrm>
            <a:off x="76200" y="990600"/>
            <a:ext cx="7924800" cy="2362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33400" y="990600"/>
            <a:ext cx="3429000" cy="1446550"/>
          </a:xfrm>
          <a:prstGeom prst="rect">
            <a:avLst/>
          </a:prstGeom>
          <a:noFill/>
        </p:spPr>
        <p:txBody>
          <a:bodyPr wrap="square" rtlCol="0">
            <a:spAutoFit/>
          </a:bodyPr>
          <a:lstStyle/>
          <a:p>
            <a:pPr algn="just"/>
            <a:r>
              <a:rPr lang="en-US" sz="1100" b="1" dirty="0" err="1">
                <a:latin typeface="Times New Roman" pitchFamily="18" charset="0"/>
                <a:cs typeface="Times New Roman" pitchFamily="18" charset="0"/>
              </a:rPr>
              <a:t>Standar</a:t>
            </a:r>
            <a:r>
              <a:rPr lang="en-US" sz="1100" b="1" dirty="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Kompetensi</a:t>
            </a:r>
            <a:endParaRPr lang="en-US" sz="1100" b="1" dirty="0">
              <a:latin typeface="Times New Roman" pitchFamily="18" charset="0"/>
              <a:cs typeface="Times New Roman" pitchFamily="18" charset="0"/>
            </a:endParaRPr>
          </a:p>
          <a:p>
            <a:pPr algn="just"/>
            <a:r>
              <a:rPr lang="en-US" sz="1100" dirty="0" err="1">
                <a:latin typeface="Times New Roman" pitchFamily="18" charset="0"/>
                <a:cs typeface="Times New Roman" pitchFamily="18" charset="0"/>
              </a:rPr>
              <a:t>Menentukan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komposisi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invers</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endParaRPr lang="en-US" sz="1100" dirty="0">
              <a:latin typeface="Times New Roman" pitchFamily="18" charset="0"/>
              <a:cs typeface="Times New Roman" pitchFamily="18" charset="0"/>
            </a:endParaRPr>
          </a:p>
          <a:p>
            <a:pPr algn="just"/>
            <a:endParaRPr lang="en-US" sz="1100" dirty="0">
              <a:latin typeface="Times New Roman" pitchFamily="18" charset="0"/>
              <a:cs typeface="Times New Roman" pitchFamily="18" charset="0"/>
            </a:endParaRPr>
          </a:p>
          <a:p>
            <a:pPr algn="just"/>
            <a:r>
              <a:rPr lang="en-US" sz="1100" b="1" dirty="0" err="1">
                <a:latin typeface="Times New Roman" pitchFamily="18" charset="0"/>
                <a:cs typeface="Times New Roman" pitchFamily="18" charset="0"/>
              </a:rPr>
              <a:t>Kompetensi</a:t>
            </a:r>
            <a:r>
              <a:rPr lang="en-US" sz="1100" b="1" dirty="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Dasar</a:t>
            </a:r>
            <a:endParaRPr lang="en-US" sz="1100" b="1" dirty="0" smtClean="0">
              <a:latin typeface="Times New Roman" pitchFamily="18" charset="0"/>
              <a:cs typeface="Times New Roman" pitchFamily="18" charset="0"/>
            </a:endParaRPr>
          </a:p>
          <a:p>
            <a:pPr lvl="0" algn="just"/>
            <a:r>
              <a:rPr lang="en-US" sz="1100" dirty="0" err="1">
                <a:latin typeface="Times New Roman" pitchFamily="18" charset="0"/>
                <a:cs typeface="Times New Roman" pitchFamily="18" charset="0"/>
              </a:rPr>
              <a:t>Menentukan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suatu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endParaRPr lang="en-US" sz="1100" dirty="0">
              <a:latin typeface="Times New Roman" pitchFamily="18" charset="0"/>
              <a:cs typeface="Times New Roman" pitchFamily="18" charset="0"/>
            </a:endParaRPr>
          </a:p>
          <a:p>
            <a:pPr lvl="0" algn="just"/>
            <a:r>
              <a:rPr lang="en-US" sz="1100" dirty="0" err="1">
                <a:latin typeface="Times New Roman" pitchFamily="18" charset="0"/>
                <a:cs typeface="Times New Roman" pitchFamily="18" charset="0"/>
              </a:rPr>
              <a:t>Menentukan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komposisi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endParaRPr lang="en-US" sz="1100" dirty="0">
              <a:latin typeface="Times New Roman" pitchFamily="18" charset="0"/>
              <a:cs typeface="Times New Roman" pitchFamily="18" charset="0"/>
            </a:endParaRPr>
          </a:p>
          <a:p>
            <a:pPr lvl="0" algn="just"/>
            <a:r>
              <a:rPr lang="en-US" sz="1100" dirty="0" err="1">
                <a:latin typeface="Times New Roman" pitchFamily="18" charset="0"/>
                <a:cs typeface="Times New Roman" pitchFamily="18" charset="0"/>
              </a:rPr>
              <a:t>Menentukan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invers</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endParaRPr lang="en-US" sz="1100" dirty="0">
              <a:latin typeface="Times New Roman" pitchFamily="18" charset="0"/>
              <a:cs typeface="Times New Roman" pitchFamily="18" charset="0"/>
            </a:endParaRPr>
          </a:p>
          <a:p>
            <a:pPr algn="just"/>
            <a:endParaRPr lang="en-US" sz="1100" dirty="0">
              <a:latin typeface="Times New Roman" pitchFamily="18" charset="0"/>
              <a:cs typeface="Times New Roman" pitchFamily="18" charset="0"/>
            </a:endParaRPr>
          </a:p>
        </p:txBody>
      </p:sp>
      <p:sp>
        <p:nvSpPr>
          <p:cNvPr id="17" name="TextBox 16"/>
          <p:cNvSpPr txBox="1"/>
          <p:nvPr/>
        </p:nvSpPr>
        <p:spPr>
          <a:xfrm>
            <a:off x="3962400" y="990600"/>
            <a:ext cx="3657600" cy="2462213"/>
          </a:xfrm>
          <a:prstGeom prst="rect">
            <a:avLst/>
          </a:prstGeom>
          <a:noFill/>
        </p:spPr>
        <p:txBody>
          <a:bodyPr wrap="square" rtlCol="0">
            <a:spAutoFit/>
          </a:bodyPr>
          <a:lstStyle/>
          <a:p>
            <a:r>
              <a:rPr lang="en-US" sz="1100" b="1" dirty="0" err="1">
                <a:latin typeface="Times New Roman" pitchFamily="18" charset="0"/>
                <a:cs typeface="Times New Roman" pitchFamily="18" charset="0"/>
              </a:rPr>
              <a:t>Tujuan</a:t>
            </a:r>
            <a:r>
              <a:rPr lang="en-US" sz="1100" b="1" dirty="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Pembelajaran</a:t>
            </a:r>
            <a:endParaRPr lang="en-US" sz="1100" b="1" dirty="0" smtClean="0">
              <a:latin typeface="Times New Roman" pitchFamily="18" charset="0"/>
              <a:cs typeface="Times New Roman" pitchFamily="18" charset="0"/>
            </a:endParaRPr>
          </a:p>
          <a:p>
            <a:r>
              <a:rPr lang="en-US" sz="1100" dirty="0">
                <a:latin typeface="Times New Roman" pitchFamily="18" charset="0"/>
                <a:cs typeface="Times New Roman" pitchFamily="18" charset="0"/>
              </a:rPr>
              <a:t> </a:t>
            </a:r>
          </a:p>
          <a:p>
            <a:pPr marL="228600" lvl="0" indent="-228600">
              <a:buFont typeface="+mj-lt"/>
              <a:buAutoNum type="arabicPeriod"/>
            </a:pPr>
            <a:r>
              <a:rPr lang="en-US" sz="1100" dirty="0" err="1">
                <a:latin typeface="Times New Roman" pitchFamily="18" charset="0"/>
                <a:cs typeface="Times New Roman" pitchFamily="18" charset="0"/>
              </a:rPr>
              <a:t>Siswa</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memahami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suatu</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memahami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notasi</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memahami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sifat-sifat</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dari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suatu</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memahami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komposisi</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memahami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sifat-sifat</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dari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komposisi</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memahami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invers</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menentukan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invers</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fungsi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menentukan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invers</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dari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komposisi</a:t>
            </a:r>
            <a:endParaRPr lang="en-US" sz="1100" dirty="0" smtClean="0">
              <a:latin typeface="Times New Roman" pitchFamily="18" charset="0"/>
              <a:cs typeface="Times New Roman" pitchFamily="18" charset="0"/>
            </a:endParaRPr>
          </a:p>
          <a:p>
            <a:pPr marL="228600" lvl="0" indent="-228600">
              <a:buFont typeface="+mj-lt"/>
              <a:buAutoNum type="arabicPeriod"/>
            </a:pPr>
            <a:r>
              <a:rPr lang="en-US" sz="1100" dirty="0" err="1" smtClean="0">
                <a:latin typeface="Times New Roman" pitchFamily="18" charset="0"/>
                <a:cs typeface="Times New Roman" pitchFamily="18" charset="0"/>
              </a:rPr>
              <a:t>Siswa</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mampu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menyelasaikan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soal-soal</a:t>
            </a:r>
            <a:r>
              <a:rPr lang="en-US" sz="1100" dirty="0">
                <a:latin typeface="Times New Roman" pitchFamily="18" charset="0"/>
                <a:cs typeface="Times New Roman" pitchFamily="18" charset="0"/>
              </a:rPr>
              <a:t> yang </a:t>
            </a:r>
            <a:r>
              <a:rPr lang="en-US" sz="1100" dirty="0" err="1">
                <a:latin typeface="Times New Roman" pitchFamily="18" charset="0"/>
                <a:cs typeface="Times New Roman" pitchFamily="18" charset="0"/>
              </a:rPr>
              <a:t>berkaitan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dengan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komposisi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dan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invers</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fungsi</a:t>
            </a:r>
            <a:endParaRPr lang="en-US" sz="1100" dirty="0">
              <a:latin typeface="Times New Roman" pitchFamily="18" charset="0"/>
              <a:cs typeface="Times New Roman" pitchFamily="18" charset="0"/>
            </a:endParaRPr>
          </a:p>
          <a:p>
            <a:endParaRPr lang="en-US" sz="1100" dirty="0">
              <a:latin typeface="Times New Roman" pitchFamily="18" charset="0"/>
              <a:cs typeface="Times New Roman" pitchFamily="18" charset="0"/>
            </a:endParaRPr>
          </a:p>
        </p:txBody>
      </p:sp>
      <p:sp>
        <p:nvSpPr>
          <p:cNvPr id="12" name="Content Placeholder 15"/>
          <p:cNvSpPr txBox="1">
            <a:spLocks/>
          </p:cNvSpPr>
          <p:nvPr/>
        </p:nvSpPr>
        <p:spPr>
          <a:xfrm>
            <a:off x="2211948" y="457200"/>
            <a:ext cx="4341252" cy="338554"/>
          </a:xfrm>
          <a:prstGeom prst="rect">
            <a:avLst/>
          </a:prstGeom>
          <a:noFill/>
        </p:spPr>
        <p:txBody>
          <a:bodyPr vert="horz" wrap="non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all" spc="0" normalizeH="0" baseline="0" noProof="0"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Komposisi</a:t>
            </a:r>
            <a:r>
              <a:rPr kumimoji="0" lang="en-US" sz="16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1600" b="1" i="0" u="none" strike="noStrike" kern="1200" cap="all" spc="0" normalizeH="0" baseline="0" noProof="0"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fungsi</a:t>
            </a:r>
            <a:r>
              <a:rPr kumimoji="0" lang="en-US" sz="16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1600" b="1" i="0" u="none" strike="noStrike" kern="1200" cap="all" spc="0" normalizeH="0" baseline="0" noProof="0"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dan</a:t>
            </a:r>
            <a:r>
              <a:rPr kumimoji="0" lang="en-US" sz="16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1600" b="1" i="0" u="none" strike="noStrike" kern="1200" cap="all" spc="0" normalizeH="0" baseline="0" noProof="0"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invers</a:t>
            </a:r>
            <a:r>
              <a:rPr kumimoji="0" lang="en-US" sz="16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 </a:t>
            </a:r>
            <a:r>
              <a:rPr kumimoji="0" lang="en-US" sz="1600" b="1" i="0" u="none" strike="noStrike" kern="1200" cap="all" spc="0" normalizeH="0" baseline="0" noProof="0" dirty="0" err="1"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rPr>
              <a:t>fungsi</a:t>
            </a:r>
            <a:endParaRPr kumimoji="0" lang="en-US" sz="1600" b="1" i="0" u="none" strike="noStrike" kern="1200" cap="all" spc="0" normalizeH="0" baseline="0" noProof="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Times New Roman" pitchFamily="18" charset="0"/>
              <a:ea typeface="+mn-ea"/>
              <a:cs typeface="Times New Roman" pitchFamily="18" charset="0"/>
            </a:endParaRPr>
          </a:p>
        </p:txBody>
      </p:sp>
      <p:sp>
        <p:nvSpPr>
          <p:cNvPr id="10" name="Flowchart: Terminator 9"/>
          <p:cNvSpPr/>
          <p:nvPr/>
        </p:nvSpPr>
        <p:spPr>
          <a:xfrm>
            <a:off x="152400" y="4495800"/>
            <a:ext cx="4038600" cy="457200"/>
          </a:xfrm>
          <a:prstGeom prst="flowChartTerminato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endParaRPr lang="en-US" sz="1600" dirty="0">
              <a:latin typeface="Britannic Bold" pitchFamily="34" charset="0"/>
            </a:endParaRPr>
          </a:p>
        </p:txBody>
      </p:sp>
      <p:sp>
        <p:nvSpPr>
          <p:cNvPr id="13" name="Flowchart: Terminator 12">
            <a:hlinkClick r:id="rId4" action="ppaction://hlinksldjump"/>
          </p:cNvPr>
          <p:cNvSpPr/>
          <p:nvPr/>
        </p:nvSpPr>
        <p:spPr>
          <a:xfrm>
            <a:off x="4495800" y="4495800"/>
            <a:ext cx="3352800" cy="381000"/>
          </a:xfrm>
          <a:prstGeom prst="flowChartTerminato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err="1" smtClean="0"/>
              <a:t>Komposisi</a:t>
            </a:r>
            <a:r>
              <a:rPr lang="en-US" sz="1400" b="1" dirty="0" smtClean="0"/>
              <a:t> </a:t>
            </a:r>
            <a:r>
              <a:rPr lang="en-US" sz="1400" b="1" dirty="0" err="1" smtClean="0"/>
              <a:t>Fungsi</a:t>
            </a:r>
            <a:endParaRPr lang="en-US" sz="1400" b="1" dirty="0"/>
          </a:p>
        </p:txBody>
      </p:sp>
      <p:sp>
        <p:nvSpPr>
          <p:cNvPr id="14" name="Flowchart: Terminator 13">
            <a:hlinkClick r:id="rId5" action="ppaction://hlinksldjump"/>
          </p:cNvPr>
          <p:cNvSpPr/>
          <p:nvPr/>
        </p:nvSpPr>
        <p:spPr>
          <a:xfrm>
            <a:off x="4495800" y="5029200"/>
            <a:ext cx="3352800" cy="381000"/>
          </a:xfrm>
          <a:prstGeom prst="flowChartTerminato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err="1" smtClean="0"/>
              <a:t>Invers</a:t>
            </a:r>
            <a:r>
              <a:rPr lang="en-US" sz="1400" b="1" dirty="0" smtClean="0"/>
              <a:t> </a:t>
            </a:r>
            <a:r>
              <a:rPr lang="en-US" sz="1400" b="1" dirty="0" err="1" smtClean="0"/>
              <a:t>Fungsi</a:t>
            </a:r>
            <a:endParaRPr lang="en-US" sz="1400" b="1" dirty="0"/>
          </a:p>
        </p:txBody>
      </p:sp>
      <p:sp>
        <p:nvSpPr>
          <p:cNvPr id="19" name="Flowchart: Terminator 18">
            <a:hlinkClick r:id="rId6" action="ppaction://hlinksldjump"/>
          </p:cNvPr>
          <p:cNvSpPr/>
          <p:nvPr/>
        </p:nvSpPr>
        <p:spPr>
          <a:xfrm>
            <a:off x="4495800" y="3962400"/>
            <a:ext cx="3352800" cy="381000"/>
          </a:xfrm>
          <a:prstGeom prst="flowChartTerminator">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err="1" smtClean="0"/>
              <a:t>Fungsi</a:t>
            </a:r>
            <a:endParaRPr lang="en-US" sz="1400" b="1" dirty="0"/>
          </a:p>
        </p:txBody>
      </p:sp>
      <p:cxnSp>
        <p:nvCxnSpPr>
          <p:cNvPr id="22" name="Straight Arrow Connector 21"/>
          <p:cNvCxnSpPr/>
          <p:nvPr/>
        </p:nvCxnSpPr>
        <p:spPr>
          <a:xfrm>
            <a:off x="4191000" y="4724400"/>
            <a:ext cx="3048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rot="5400000" flipH="1" flipV="1">
            <a:off x="4076700" y="4305300"/>
            <a:ext cx="533400" cy="304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a:endCxn id="14" idx="1"/>
          </p:cNvCxnSpPr>
          <p:nvPr/>
        </p:nvCxnSpPr>
        <p:spPr>
          <a:xfrm rot="16200000" flipH="1">
            <a:off x="4095750" y="4819650"/>
            <a:ext cx="495300" cy="304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7" name="Action Button: Home 36">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lide(fromTop)">
                                      <p:cBhvr>
                                        <p:cTn id="10" dur="500"/>
                                        <p:tgtEl>
                                          <p:spTgt spid="15"/>
                                        </p:tgtEl>
                                      </p:cBhvr>
                                    </p:animEffect>
                                  </p:childTnLst>
                                </p:cTn>
                              </p:par>
                              <p:par>
                                <p:cTn id="11" presetID="12" presetClass="entr" presetSubtype="1"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Top)">
                                      <p:cBhvr>
                                        <p:cTn id="13" dur="500"/>
                                        <p:tgtEl>
                                          <p:spTgt spid="16"/>
                                        </p:tgtEl>
                                      </p:cBhvr>
                                    </p:animEffect>
                                  </p:childTnLst>
                                </p:cTn>
                              </p:par>
                              <p:par>
                                <p:cTn id="14" presetID="12" presetClass="entr" presetSubtype="1" fill="hold" grpId="1"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Top)">
                                      <p:cBhvr>
                                        <p:cTn id="16" dur="500"/>
                                        <p:tgtEl>
                                          <p:spTgt spid="17"/>
                                        </p:tgtEl>
                                      </p:cBhvr>
                                    </p:animEffect>
                                  </p:childTnLst>
                                </p:cTn>
                              </p:par>
                            </p:childTnLst>
                          </p:cTn>
                        </p:par>
                        <p:par>
                          <p:cTn id="17" fill="hold">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500"/>
                                        <p:tgtEl>
                                          <p:spTgt spid="10"/>
                                        </p:tgtEl>
                                      </p:cBhvr>
                                    </p:animEffect>
                                  </p:childTnLst>
                                </p:cTn>
                              </p:par>
                            </p:childTnLst>
                          </p:cTn>
                        </p:par>
                        <p:par>
                          <p:cTn id="21" fill="hold">
                            <p:stCondLst>
                              <p:cond delay="1000"/>
                            </p:stCondLst>
                            <p:childTnLst>
                              <p:par>
                                <p:cTn id="22" presetID="16" presetClass="entr" presetSubtype="26"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Horizontal)">
                                      <p:cBhvr>
                                        <p:cTn id="24" dur="500"/>
                                        <p:tgtEl>
                                          <p:spTgt spid="23"/>
                                        </p:tgtEl>
                                      </p:cBhvr>
                                    </p:animEffect>
                                  </p:childTnLst>
                                </p:cTn>
                              </p:par>
                            </p:childTnLst>
                          </p:cTn>
                        </p:par>
                        <p:par>
                          <p:cTn id="25" fill="hold">
                            <p:stCondLst>
                              <p:cond delay="1500"/>
                            </p:stCondLst>
                            <p:childTnLst>
                              <p:par>
                                <p:cTn id="26" presetID="16" presetClass="entr" presetSubtype="26" fill="hold" grpId="1"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Horizontal)">
                                      <p:cBhvr>
                                        <p:cTn id="28" dur="500"/>
                                        <p:tgtEl>
                                          <p:spTgt spid="19"/>
                                        </p:tgtEl>
                                      </p:cBhvr>
                                    </p:animEffect>
                                  </p:childTnLst>
                                </p:cTn>
                              </p:par>
                            </p:childTnLst>
                          </p:cTn>
                        </p:par>
                        <p:par>
                          <p:cTn id="29" fill="hold">
                            <p:stCondLst>
                              <p:cond delay="2000"/>
                            </p:stCondLst>
                            <p:childTnLst>
                              <p:par>
                                <p:cTn id="30" presetID="16" presetClass="entr" presetSubtype="2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Horizontal)">
                                      <p:cBhvr>
                                        <p:cTn id="32" dur="500"/>
                                        <p:tgtEl>
                                          <p:spTgt spid="22"/>
                                        </p:tgtEl>
                                      </p:cBhvr>
                                    </p:animEffect>
                                  </p:childTnLst>
                                </p:cTn>
                              </p:par>
                            </p:childTnLst>
                          </p:cTn>
                        </p:par>
                        <p:par>
                          <p:cTn id="33" fill="hold">
                            <p:stCondLst>
                              <p:cond delay="2500"/>
                            </p:stCondLst>
                            <p:childTnLst>
                              <p:par>
                                <p:cTn id="34" presetID="16" presetClass="entr" presetSubtype="2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Horizontal)">
                                      <p:cBhvr>
                                        <p:cTn id="36" dur="500"/>
                                        <p:tgtEl>
                                          <p:spTgt spid="13"/>
                                        </p:tgtEl>
                                      </p:cBhvr>
                                    </p:animEffect>
                                  </p:childTnLst>
                                </p:cTn>
                              </p:par>
                            </p:childTnLst>
                          </p:cTn>
                        </p:par>
                        <p:par>
                          <p:cTn id="37" fill="hold">
                            <p:stCondLst>
                              <p:cond delay="3000"/>
                            </p:stCondLst>
                            <p:childTnLst>
                              <p:par>
                                <p:cTn id="38" presetID="16" presetClass="entr" presetSubtype="2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Horizontal)">
                                      <p:cBhvr>
                                        <p:cTn id="40" dur="500"/>
                                        <p:tgtEl>
                                          <p:spTgt spid="24"/>
                                        </p:tgtEl>
                                      </p:cBhvr>
                                    </p:animEffect>
                                  </p:childTnLst>
                                </p:cTn>
                              </p:par>
                            </p:childTnLst>
                          </p:cTn>
                        </p:par>
                        <p:par>
                          <p:cTn id="41" fill="hold">
                            <p:stCondLst>
                              <p:cond delay="3500"/>
                            </p:stCondLst>
                            <p:childTnLst>
                              <p:par>
                                <p:cTn id="42" presetID="16" presetClass="entr" presetSubtype="26"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Horizont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1"/>
      <p:bldP spid="17" grpId="1"/>
      <p:bldP spid="12" grpId="1"/>
      <p:bldP spid="10" grpId="0" animBg="1"/>
      <p:bldP spid="13" grpId="0" animBg="1"/>
      <p:bldP spid="14" grpId="0" animBg="1"/>
      <p:bldP spid="1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me-3.jpg"/>
          <p:cNvPicPr>
            <a:picLocks noChangeAspect="1"/>
          </p:cNvPicPr>
          <p:nvPr/>
        </p:nvPicPr>
        <p:blipFill>
          <a:blip r:embed="rId3"/>
          <a:stretch>
            <a:fillRect/>
          </a:stretch>
        </p:blipFill>
        <p:spPr>
          <a:xfrm>
            <a:off x="0" y="0"/>
            <a:ext cx="8153400" cy="6858000"/>
          </a:xfrm>
          <a:prstGeom prst="rect">
            <a:avLst/>
          </a:prstGeom>
        </p:spPr>
      </p:pic>
      <p:sp>
        <p:nvSpPr>
          <p:cNvPr id="2" name="Content Placeholder 2"/>
          <p:cNvSpPr txBox="1">
            <a:spLocks/>
          </p:cNvSpPr>
          <p:nvPr/>
        </p:nvSpPr>
        <p:spPr>
          <a:xfrm>
            <a:off x="3581400" y="1219200"/>
            <a:ext cx="3733800" cy="685800"/>
          </a:xfrm>
          <a:prstGeom prst="horizontalScroll">
            <a:avLst/>
          </a:prstGeom>
          <a:ln w="9525"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Daftar</a:t>
            </a:r>
            <a:r>
              <a:rPr kumimoji="0" lang="en-US" sz="2400" b="0" i="0" u="none" strike="noStrike" kern="1200" cap="none" spc="0" normalizeH="0" noProof="0" dirty="0" smtClean="0">
                <a:ln>
                  <a:noFill/>
                </a:ln>
                <a:solidFill>
                  <a:schemeClr val="tx1"/>
                </a:solidFill>
                <a:effectLst/>
                <a:uLnTx/>
                <a:uFillTx/>
                <a:latin typeface="Britannic Bold" pitchFamily="34" charset="0"/>
                <a:ea typeface="+mn-ea"/>
                <a:cs typeface="+mn-cs"/>
              </a:rPr>
              <a:t> </a:t>
            </a:r>
            <a:r>
              <a:rPr kumimoji="0" lang="en-US" sz="2400" b="0" i="0" u="none" strike="noStrike" kern="1200" cap="none" spc="0" normalizeH="0" noProof="0" dirty="0" err="1" smtClean="0">
                <a:ln>
                  <a:noFill/>
                </a:ln>
                <a:solidFill>
                  <a:schemeClr val="tx1"/>
                </a:solidFill>
                <a:effectLst/>
                <a:uLnTx/>
                <a:uFillTx/>
                <a:latin typeface="Britannic Bold" pitchFamily="34" charset="0"/>
                <a:ea typeface="+mn-ea"/>
                <a:cs typeface="+mn-cs"/>
              </a:rPr>
              <a:t>Pustaka</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3" name="Action Button: Home 2">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3657600" y="2020431"/>
            <a:ext cx="3657600" cy="2246769"/>
          </a:xfrm>
          <a:prstGeom prst="rect">
            <a:avLst/>
          </a:prstGeom>
          <a:noFill/>
        </p:spPr>
        <p:txBody>
          <a:bodyPr wrap="square" rtlCol="0">
            <a:spAutoFit/>
          </a:bodyPr>
          <a:lstStyle/>
          <a:p>
            <a:r>
              <a:rPr lang="en-US" sz="1400" u="sng" dirty="0" smtClean="0">
                <a:solidFill>
                  <a:schemeClr val="bg1"/>
                </a:solidFill>
                <a:latin typeface="Times New Roman" pitchFamily="18" charset="0"/>
                <a:cs typeface="Times New Roman" pitchFamily="18" charset="0"/>
                <a:hlinkClick r:id="rId4"/>
              </a:rPr>
              <a:t>http://makalahmajannaii.blogspot.com/2012/09/manfaat-komputer-dalam-pembelajaran.html</a:t>
            </a:r>
            <a:endParaRPr lang="en-US" sz="1400" dirty="0" smtClean="0">
              <a:solidFill>
                <a:schemeClr val="bg1"/>
              </a:solidFill>
              <a:latin typeface="Times New Roman" pitchFamily="18" charset="0"/>
              <a:cs typeface="Times New Roman" pitchFamily="18" charset="0"/>
            </a:endParaRPr>
          </a:p>
          <a:p>
            <a:r>
              <a:rPr lang="en-US" sz="1400" dirty="0" smtClean="0">
                <a:solidFill>
                  <a:schemeClr val="bg1"/>
                </a:solidFill>
                <a:latin typeface="Times New Roman" pitchFamily="18" charset="0"/>
                <a:cs typeface="Times New Roman" pitchFamily="18" charset="0"/>
              </a:rPr>
              <a:t> </a:t>
            </a:r>
          </a:p>
          <a:p>
            <a:r>
              <a:rPr lang="id-ID" sz="1400" u="sng" dirty="0" smtClean="0">
                <a:solidFill>
                  <a:schemeClr val="bg1"/>
                </a:solidFill>
                <a:latin typeface="Times New Roman" pitchFamily="18" charset="0"/>
                <a:cs typeface="Times New Roman" pitchFamily="18" charset="0"/>
                <a:hlinkClick r:id="rId5"/>
              </a:rPr>
              <a:t>http://matematikadisma.blogspot.com/2011/07/materi-ajar-matematika-xi-ips-bab_9883.html</a:t>
            </a:r>
            <a:endParaRPr lang="en-US" sz="1400" dirty="0" smtClean="0">
              <a:solidFill>
                <a:schemeClr val="bg1"/>
              </a:solidFill>
              <a:latin typeface="Times New Roman" pitchFamily="18" charset="0"/>
              <a:cs typeface="Times New Roman" pitchFamily="18" charset="0"/>
            </a:endParaRPr>
          </a:p>
          <a:p>
            <a:r>
              <a:rPr lang="en-US" sz="1400" dirty="0" smtClean="0">
                <a:solidFill>
                  <a:schemeClr val="bg1"/>
                </a:solidFill>
                <a:latin typeface="Times New Roman" pitchFamily="18" charset="0"/>
                <a:cs typeface="Times New Roman" pitchFamily="18" charset="0"/>
              </a:rPr>
              <a:t> </a:t>
            </a:r>
          </a:p>
          <a:p>
            <a:r>
              <a:rPr lang="id-ID" sz="1400" u="sng" dirty="0" smtClean="0">
                <a:solidFill>
                  <a:schemeClr val="bg1"/>
                </a:solidFill>
                <a:latin typeface="Times New Roman" pitchFamily="18" charset="0"/>
                <a:cs typeface="Times New Roman" pitchFamily="18" charset="0"/>
                <a:hlinkClick r:id="rId6"/>
              </a:rPr>
              <a:t>http://www.generalfiles.com/download/gs235a6b10h32i0/Fungsi%20Komposisi%20dan%20Fungsi%20Invers%20-IPS.pdf.html</a:t>
            </a:r>
            <a:endParaRPr lang="en-US" sz="1400" dirty="0" smtClean="0">
              <a:solidFill>
                <a:schemeClr val="bg1"/>
              </a:solidFill>
              <a:latin typeface="Times New Roman" pitchFamily="18" charset="0"/>
              <a:cs typeface="Times New Roman" pitchFamily="18" charset="0"/>
            </a:endParaRPr>
          </a:p>
          <a:p>
            <a:endParaRPr lang="en-US"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1100"/>
                            </p:stCondLst>
                            <p:childTnLst>
                              <p:par>
                                <p:cTn id="12" presetID="50"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3"/>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Home 2">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ounded Rectangle 3">
            <a:hlinkClick r:id="rId3"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5" name="Rounded Rectangle 4">
            <a:hlinkClick r:id="rId4"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6" name="Rounded Rectangle 5">
            <a:hlinkClick r:id="rId5"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sp>
        <p:nvSpPr>
          <p:cNvPr id="7" name="Rounded Rectangle 6">
            <a:hlinkClick r:id="rId4"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8" name="Rounded Rectangle 7">
            <a:hlinkClick r:id="rId6"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pic>
        <p:nvPicPr>
          <p:cNvPr id="12" name="Picture 11" descr="09786587.jpeg"/>
          <p:cNvPicPr>
            <a:picLocks noChangeAspect="1"/>
          </p:cNvPicPr>
          <p:nvPr/>
        </p:nvPicPr>
        <p:blipFill>
          <a:blip r:embed="rId7"/>
          <a:stretch>
            <a:fillRect/>
          </a:stretch>
        </p:blipFill>
        <p:spPr>
          <a:xfrm>
            <a:off x="0" y="3810000"/>
            <a:ext cx="8153400" cy="2514600"/>
          </a:xfrm>
          <a:prstGeom prst="rect">
            <a:avLst/>
          </a:prstGeom>
        </p:spPr>
      </p:pic>
      <p:sp>
        <p:nvSpPr>
          <p:cNvPr id="13" name="Lightning Bolt 12"/>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15" name="Picture 14" descr="DORA.jpeg"/>
          <p:cNvPicPr>
            <a:picLocks noChangeAspect="1"/>
          </p:cNvPicPr>
          <p:nvPr/>
        </p:nvPicPr>
        <p:blipFill>
          <a:blip r:embed="rId8"/>
          <a:stretch>
            <a:fillRect/>
          </a:stretch>
        </p:blipFill>
        <p:spPr>
          <a:xfrm>
            <a:off x="6781800" y="4191000"/>
            <a:ext cx="1295400" cy="794514"/>
          </a:xfrm>
          <a:prstGeom prst="rect">
            <a:avLst/>
          </a:prstGeom>
        </p:spPr>
      </p:pic>
      <p:sp>
        <p:nvSpPr>
          <p:cNvPr id="16" name="Rounded Rectangle 15">
            <a:hlinkClick r:id="rId9" action="ppaction://hlinksldjump"/>
          </p:cNvPr>
          <p:cNvSpPr/>
          <p:nvPr/>
        </p:nvSpPr>
        <p:spPr>
          <a:xfrm>
            <a:off x="6705600" y="838200"/>
            <a:ext cx="1295400" cy="4572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Motivasi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Matematika</a:t>
            </a:r>
            <a:endParaRPr lang="en-US" sz="1200" dirty="0">
              <a:latin typeface="Times New Roman" pitchFamily="18" charset="0"/>
              <a:cs typeface="Times New Roman" pitchFamily="18" charset="0"/>
            </a:endParaRPr>
          </a:p>
        </p:txBody>
      </p:sp>
      <p:sp>
        <p:nvSpPr>
          <p:cNvPr id="17" name="Rounded Rectangle 16">
            <a:hlinkClick r:id="rId10" action="ppaction://hlinksldjump"/>
          </p:cNvPr>
          <p:cNvSpPr/>
          <p:nvPr/>
        </p:nvSpPr>
        <p:spPr>
          <a:xfrm>
            <a:off x="6705600" y="22860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Tes</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Kepribadian</a:t>
            </a:r>
            <a:endParaRPr lang="en-US" sz="1200" dirty="0">
              <a:latin typeface="Times New Roman" pitchFamily="18" charset="0"/>
              <a:cs typeface="Times New Roman" pitchFamily="18" charset="0"/>
            </a:endParaRPr>
          </a:p>
        </p:txBody>
      </p:sp>
      <p:sp>
        <p:nvSpPr>
          <p:cNvPr id="18" name="Rounded Rectangle 17">
            <a:hlinkClick r:id="rId11" action="ppaction://hlinksldjump"/>
          </p:cNvPr>
          <p:cNvSpPr/>
          <p:nvPr/>
        </p:nvSpPr>
        <p:spPr>
          <a:xfrm>
            <a:off x="6705600" y="1295400"/>
            <a:ext cx="1295400" cy="4572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Puisi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Matematika</a:t>
            </a:r>
            <a:endParaRPr lang="en-US" sz="1200" dirty="0">
              <a:latin typeface="Times New Roman" pitchFamily="18" charset="0"/>
              <a:cs typeface="Times New Roman" pitchFamily="18" charset="0"/>
            </a:endParaRPr>
          </a:p>
        </p:txBody>
      </p:sp>
      <p:sp>
        <p:nvSpPr>
          <p:cNvPr id="19" name="Rounded Rectangle 18">
            <a:hlinkClick r:id="rId12" action="ppaction://hlinksldjump"/>
          </p:cNvPr>
          <p:cNvSpPr/>
          <p:nvPr/>
        </p:nvSpPr>
        <p:spPr>
          <a:xfrm>
            <a:off x="6705600" y="1752600"/>
            <a:ext cx="1295400" cy="5334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err="1" smtClean="0">
                <a:latin typeface="Times New Roman" pitchFamily="18" charset="0"/>
                <a:cs typeface="Times New Roman" pitchFamily="18" charset="0"/>
              </a:rPr>
              <a:t>Pantun</a:t>
            </a:r>
            <a:endParaRPr lang="en-US" sz="1200" dirty="0" smtClean="0">
              <a:latin typeface="Times New Roman" pitchFamily="18" charset="0"/>
              <a:cs typeface="Times New Roman" pitchFamily="18" charset="0"/>
            </a:endParaRPr>
          </a:p>
          <a:p>
            <a:pPr algn="ctr"/>
            <a:r>
              <a:rPr lang="en-US" sz="1200" dirty="0" err="1" smtClean="0">
                <a:latin typeface="Times New Roman" pitchFamily="18" charset="0"/>
                <a:cs typeface="Times New Roman" pitchFamily="18" charset="0"/>
              </a:rPr>
              <a:t>Matematika</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ction Button: Home 12">
            <a:hlinkClick r:id="" action="ppaction://hlinkshowjump?jump=firstslide" highlightClick="1"/>
          </p:cNvPr>
          <p:cNvSpPr/>
          <p:nvPr/>
        </p:nvSpPr>
        <p:spPr>
          <a:xfrm>
            <a:off x="76200" y="457200"/>
            <a:ext cx="457200" cy="3810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ounded Rectangle 13">
            <a:hlinkClick r:id="rId3" action="ppaction://hlinksldjump"/>
          </p:cNvPr>
          <p:cNvSpPr/>
          <p:nvPr/>
        </p:nvSpPr>
        <p:spPr>
          <a:xfrm>
            <a:off x="2209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Materi</a:t>
            </a:r>
            <a:endParaRPr lang="en-US" sz="1400" dirty="0">
              <a:latin typeface="Times New Roman" pitchFamily="18" charset="0"/>
              <a:cs typeface="Times New Roman" pitchFamily="18" charset="0"/>
            </a:endParaRPr>
          </a:p>
        </p:txBody>
      </p:sp>
      <p:sp>
        <p:nvSpPr>
          <p:cNvPr id="15" name="Rounded Rectangle 14">
            <a:hlinkClick r:id="rId4" action="ppaction://hlinksldjump"/>
          </p:cNvPr>
          <p:cNvSpPr/>
          <p:nvPr/>
        </p:nvSpPr>
        <p:spPr>
          <a:xfrm>
            <a:off x="685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Profil</a:t>
            </a:r>
            <a:endParaRPr lang="en-US" sz="1400" dirty="0">
              <a:latin typeface="Times New Roman" pitchFamily="18" charset="0"/>
              <a:cs typeface="Times New Roman" pitchFamily="18" charset="0"/>
            </a:endParaRPr>
          </a:p>
        </p:txBody>
      </p:sp>
      <p:sp>
        <p:nvSpPr>
          <p:cNvPr id="16" name="Rounded Rectangle 15">
            <a:hlinkClick r:id="rId5" action="ppaction://hlinksldjump"/>
          </p:cNvPr>
          <p:cNvSpPr/>
          <p:nvPr/>
        </p:nvSpPr>
        <p:spPr>
          <a:xfrm>
            <a:off x="5257800" y="457200"/>
            <a:ext cx="12192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Latihan</a:t>
            </a:r>
            <a:endParaRPr lang="en-US" sz="1400" dirty="0">
              <a:latin typeface="Times New Roman" pitchFamily="18" charset="0"/>
              <a:cs typeface="Times New Roman" pitchFamily="18" charset="0"/>
            </a:endParaRPr>
          </a:p>
        </p:txBody>
      </p:sp>
      <p:pic>
        <p:nvPicPr>
          <p:cNvPr id="17" name="Picture 16" descr="09786587.jpeg"/>
          <p:cNvPicPr>
            <a:picLocks noChangeAspect="1"/>
          </p:cNvPicPr>
          <p:nvPr/>
        </p:nvPicPr>
        <p:blipFill>
          <a:blip r:embed="rId6"/>
          <a:stretch>
            <a:fillRect/>
          </a:stretch>
        </p:blipFill>
        <p:spPr>
          <a:xfrm>
            <a:off x="0" y="3810000"/>
            <a:ext cx="8153400" cy="2514600"/>
          </a:xfrm>
          <a:prstGeom prst="rect">
            <a:avLst/>
          </a:prstGeom>
        </p:spPr>
      </p:pic>
      <p:sp>
        <p:nvSpPr>
          <p:cNvPr id="18" name="TextBox 17"/>
          <p:cNvSpPr txBox="1"/>
          <p:nvPr/>
        </p:nvSpPr>
        <p:spPr>
          <a:xfrm>
            <a:off x="4038600" y="3142833"/>
            <a:ext cx="4114800" cy="2800767"/>
          </a:xfrm>
          <a:prstGeom prst="rect">
            <a:avLst/>
          </a:prstGeom>
          <a:noFill/>
        </p:spPr>
        <p:txBody>
          <a:bodyPr wrap="square" rtlCol="0">
            <a:spAutoFit/>
          </a:bodyPr>
          <a:lstStyle/>
          <a:p>
            <a:pPr algn="just"/>
            <a:r>
              <a:rPr lang="en-US" sz="1600" dirty="0" err="1" smtClean="0">
                <a:latin typeface="Britannic Bold" pitchFamily="34" charset="0"/>
              </a:rPr>
              <a:t>Hy</a:t>
            </a:r>
            <a:r>
              <a:rPr lang="en-US" sz="1600" dirty="0" smtClean="0">
                <a:latin typeface="Britannic Bold" pitchFamily="34" charset="0"/>
              </a:rPr>
              <a:t> ,,,</a:t>
            </a:r>
          </a:p>
          <a:p>
            <a:pPr algn="just"/>
            <a:r>
              <a:rPr lang="en-US" sz="1600" dirty="0" smtClean="0">
                <a:latin typeface="Britannic Bold" pitchFamily="34" charset="0"/>
              </a:rPr>
              <a:t>Welcome to </a:t>
            </a:r>
            <a:r>
              <a:rPr lang="en-US" sz="1600" dirty="0" err="1" smtClean="0">
                <a:latin typeface="Britannic Bold" pitchFamily="34" charset="0"/>
              </a:rPr>
              <a:t>Modul</a:t>
            </a:r>
            <a:r>
              <a:rPr lang="en-US" sz="1600" dirty="0" smtClean="0">
                <a:latin typeface="Britannic Bold" pitchFamily="34" charset="0"/>
              </a:rPr>
              <a:t> Mini</a:t>
            </a:r>
          </a:p>
          <a:p>
            <a:pPr algn="just"/>
            <a:r>
              <a:rPr lang="en-US" sz="1600" dirty="0" smtClean="0">
                <a:latin typeface="Britannic Bold" pitchFamily="34" charset="0"/>
              </a:rPr>
              <a:t>“</a:t>
            </a:r>
            <a:r>
              <a:rPr lang="en-US" sz="1600" dirty="0" err="1" smtClean="0">
                <a:latin typeface="Britannic Bold" pitchFamily="34" charset="0"/>
              </a:rPr>
              <a:t>Komposisi</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 Dan </a:t>
            </a:r>
            <a:r>
              <a:rPr lang="en-US" sz="1600" dirty="0" err="1" smtClean="0">
                <a:latin typeface="Britannic Bold" pitchFamily="34" charset="0"/>
              </a:rPr>
              <a:t>Invers</a:t>
            </a:r>
            <a:r>
              <a:rPr lang="en-US" sz="1600" dirty="0" smtClean="0">
                <a:latin typeface="Britannic Bold" pitchFamily="34" charset="0"/>
              </a:rPr>
              <a:t> </a:t>
            </a:r>
            <a:r>
              <a:rPr lang="en-US" sz="1600" dirty="0" err="1" smtClean="0">
                <a:latin typeface="Britannic Bold" pitchFamily="34" charset="0"/>
              </a:rPr>
              <a:t>Fungsi</a:t>
            </a:r>
            <a:r>
              <a:rPr lang="en-US" sz="1600" dirty="0" smtClean="0">
                <a:latin typeface="Britannic Bold" pitchFamily="34" charset="0"/>
              </a:rPr>
              <a:t>”.</a:t>
            </a: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endParaRPr lang="en-US" sz="1600" dirty="0" smtClean="0">
              <a:latin typeface="Britannic Bold" pitchFamily="34" charset="0"/>
            </a:endParaRPr>
          </a:p>
          <a:p>
            <a:pPr algn="just"/>
            <a:r>
              <a:rPr lang="en-US" sz="1600" dirty="0" smtClean="0">
                <a:latin typeface="Britannic Bold" pitchFamily="34" charset="0"/>
              </a:rPr>
              <a:t>			</a:t>
            </a:r>
          </a:p>
          <a:p>
            <a:pPr algn="just"/>
            <a:r>
              <a:rPr lang="en-US" sz="1600" dirty="0" smtClean="0">
                <a:latin typeface="Britannic Bold" pitchFamily="34" charset="0"/>
              </a:rPr>
              <a:t>			By</a:t>
            </a:r>
          </a:p>
          <a:p>
            <a:pPr algn="just"/>
            <a:r>
              <a:rPr lang="en-US" sz="1600" dirty="0" smtClean="0">
                <a:latin typeface="Britannic Bold" pitchFamily="34" charset="0"/>
              </a:rPr>
              <a:t>			3 </a:t>
            </a:r>
            <a:r>
              <a:rPr lang="en-US" sz="1600" dirty="0" err="1" smtClean="0">
                <a:latin typeface="Britannic Bold" pitchFamily="34" charset="0"/>
              </a:rPr>
              <a:t>Serangkai</a:t>
            </a:r>
            <a:endParaRPr lang="en-US" sz="1600" dirty="0" smtClean="0">
              <a:latin typeface="Britannic Bold" pitchFamily="34" charset="0"/>
            </a:endParaRPr>
          </a:p>
        </p:txBody>
      </p:sp>
      <p:pic>
        <p:nvPicPr>
          <p:cNvPr id="19" name="Picture 18" descr="DORA.jpeg"/>
          <p:cNvPicPr>
            <a:picLocks noChangeAspect="1"/>
          </p:cNvPicPr>
          <p:nvPr/>
        </p:nvPicPr>
        <p:blipFill>
          <a:blip r:embed="rId7"/>
          <a:stretch>
            <a:fillRect/>
          </a:stretch>
        </p:blipFill>
        <p:spPr>
          <a:xfrm>
            <a:off x="6781801" y="4191000"/>
            <a:ext cx="1295400" cy="794514"/>
          </a:xfrm>
          <a:prstGeom prst="rect">
            <a:avLst/>
          </a:prstGeom>
        </p:spPr>
      </p:pic>
      <p:sp>
        <p:nvSpPr>
          <p:cNvPr id="20" name="Lightning Bolt 19"/>
          <p:cNvSpPr/>
          <p:nvPr/>
        </p:nvSpPr>
        <p:spPr>
          <a:xfrm>
            <a:off x="76200" y="2438400"/>
            <a:ext cx="8077200" cy="457200"/>
          </a:xfrm>
          <a:prstGeom prst="lightningBol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ounded Rectangle 20">
            <a:hlinkClick r:id="rId8" action="ppaction://hlinksldjump"/>
          </p:cNvPr>
          <p:cNvSpPr/>
          <p:nvPr/>
        </p:nvSpPr>
        <p:spPr>
          <a:xfrm>
            <a:off x="67056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latin typeface="Times New Roman" pitchFamily="18" charset="0"/>
                <a:cs typeface="Times New Roman" pitchFamily="18" charset="0"/>
              </a:rPr>
              <a:t>Entertainment</a:t>
            </a:r>
            <a:endParaRPr lang="en-US" sz="1400" dirty="0">
              <a:latin typeface="Times New Roman" pitchFamily="18" charset="0"/>
              <a:cs typeface="Times New Roman" pitchFamily="18" charset="0"/>
            </a:endParaRPr>
          </a:p>
        </p:txBody>
      </p:sp>
      <p:sp>
        <p:nvSpPr>
          <p:cNvPr id="22" name="Rounded Rectangle 21">
            <a:hlinkClick r:id="rId9" action="ppaction://hlinksldjump"/>
          </p:cNvPr>
          <p:cNvSpPr/>
          <p:nvPr/>
        </p:nvSpPr>
        <p:spPr>
          <a:xfrm>
            <a:off x="3733800" y="457200"/>
            <a:ext cx="1295400" cy="381000"/>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latin typeface="Times New Roman" pitchFamily="18" charset="0"/>
                <a:cs typeface="Times New Roman" pitchFamily="18" charset="0"/>
              </a:rPr>
              <a:t>Daftar</a:t>
            </a:r>
            <a:endParaRPr lang="en-US" sz="1400" dirty="0" smtClean="0">
              <a:latin typeface="Times New Roman" pitchFamily="18" charset="0"/>
              <a:cs typeface="Times New Roman" pitchFamily="18" charset="0"/>
            </a:endParaRPr>
          </a:p>
          <a:p>
            <a:pPr algn="ctr"/>
            <a:r>
              <a:rPr lang="en-US" sz="1400" dirty="0" err="1" smtClean="0">
                <a:latin typeface="Times New Roman" pitchFamily="18" charset="0"/>
                <a:cs typeface="Times New Roman" pitchFamily="18" charset="0"/>
              </a:rPr>
              <a:t>Pustaka</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rydt.jpeg"/>
          <p:cNvPicPr>
            <a:picLocks noChangeAspect="1"/>
          </p:cNvPicPr>
          <p:nvPr/>
        </p:nvPicPr>
        <p:blipFill>
          <a:blip r:embed="rId3"/>
          <a:stretch>
            <a:fillRect/>
          </a:stretch>
        </p:blipFill>
        <p:spPr>
          <a:xfrm>
            <a:off x="0" y="0"/>
            <a:ext cx="8153400" cy="6858000"/>
          </a:xfrm>
          <a:prstGeom prst="rect">
            <a:avLst/>
          </a:prstGeom>
          <a:ln>
            <a:noFill/>
          </a:ln>
          <a:effectLst/>
        </p:spPr>
      </p:pic>
      <p:sp>
        <p:nvSpPr>
          <p:cNvPr id="3" name="TextBox 2"/>
          <p:cNvSpPr txBox="1"/>
          <p:nvPr/>
        </p:nvSpPr>
        <p:spPr>
          <a:xfrm>
            <a:off x="2133600" y="329625"/>
            <a:ext cx="3657600" cy="400110"/>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dirty="0" err="1" smtClean="0">
                <a:latin typeface="Rockwell Extra Bold" pitchFamily="18" charset="0"/>
              </a:rPr>
              <a:t>Puisi</a:t>
            </a:r>
            <a:endParaRPr lang="en-US" sz="2000" dirty="0">
              <a:latin typeface="Rockwell Extra Bold" pitchFamily="18" charset="0"/>
            </a:endParaRPr>
          </a:p>
        </p:txBody>
      </p:sp>
      <p:sp>
        <p:nvSpPr>
          <p:cNvPr id="4" name="TextBox 3">
            <a:hlinkClick r:id="rId4" action="ppaction://hlinksldjump"/>
          </p:cNvPr>
          <p:cNvSpPr txBox="1"/>
          <p:nvPr/>
        </p:nvSpPr>
        <p:spPr>
          <a:xfrm>
            <a:off x="2133600" y="1828800"/>
            <a:ext cx="3657600" cy="400110"/>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dirty="0" err="1" smtClean="0">
                <a:latin typeface="Rockwell Extra Bold" pitchFamily="18" charset="0"/>
              </a:rPr>
              <a:t>Matematika</a:t>
            </a:r>
            <a:endParaRPr lang="en-US" sz="2000" dirty="0">
              <a:latin typeface="Rockwell Extra Bold" pitchFamily="18" charset="0"/>
            </a:endParaRPr>
          </a:p>
        </p:txBody>
      </p:sp>
      <p:sp>
        <p:nvSpPr>
          <p:cNvPr id="5" name="TextBox 4">
            <a:hlinkClick r:id="rId5" action="ppaction://hlinksldjump"/>
          </p:cNvPr>
          <p:cNvSpPr txBox="1"/>
          <p:nvPr/>
        </p:nvSpPr>
        <p:spPr>
          <a:xfrm>
            <a:off x="2133600" y="2951500"/>
            <a:ext cx="3657600" cy="707886"/>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dirty="0" err="1" smtClean="0">
                <a:latin typeface="Rockwell Extra Bold" pitchFamily="18" charset="0"/>
              </a:rPr>
              <a:t>Kehidupan</a:t>
            </a:r>
            <a:r>
              <a:rPr lang="en-US" sz="2000" dirty="0" smtClean="0">
                <a:latin typeface="Rockwell Extra Bold" pitchFamily="18" charset="0"/>
              </a:rPr>
              <a:t> </a:t>
            </a:r>
            <a:r>
              <a:rPr lang="en-US" sz="2000" dirty="0" err="1" smtClean="0">
                <a:latin typeface="Rockwell Extra Bold" pitchFamily="18" charset="0"/>
              </a:rPr>
              <a:t>Matematika</a:t>
            </a:r>
            <a:endParaRPr lang="en-US" sz="2000" dirty="0">
              <a:latin typeface="Rockwell Extra Bold" pitchFamily="18" charset="0"/>
            </a:endParaRPr>
          </a:p>
        </p:txBody>
      </p:sp>
      <p:sp>
        <p:nvSpPr>
          <p:cNvPr id="6" name="TextBox 5">
            <a:hlinkClick r:id="rId6" action="ppaction://hlinksldjump"/>
          </p:cNvPr>
          <p:cNvSpPr txBox="1"/>
          <p:nvPr/>
        </p:nvSpPr>
        <p:spPr>
          <a:xfrm>
            <a:off x="2133600" y="2362200"/>
            <a:ext cx="3657600" cy="400110"/>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dirty="0" err="1" smtClean="0">
                <a:latin typeface="Rockwell Extra Bold" pitchFamily="18" charset="0"/>
              </a:rPr>
              <a:t>Matematika</a:t>
            </a:r>
            <a:r>
              <a:rPr lang="en-US" sz="2000" dirty="0" smtClean="0">
                <a:latin typeface="Rockwell Extra Bold" pitchFamily="18" charset="0"/>
              </a:rPr>
              <a:t> </a:t>
            </a:r>
            <a:r>
              <a:rPr lang="en-US" sz="2000" dirty="0" err="1" smtClean="0">
                <a:latin typeface="Rockwell Extra Bold" pitchFamily="18" charset="0"/>
              </a:rPr>
              <a:t>Cinta</a:t>
            </a:r>
            <a:endParaRPr lang="en-US" sz="2000" dirty="0">
              <a:latin typeface="Rockwell Extra Bold" pitchFamily="18" charset="0"/>
            </a:endParaRPr>
          </a:p>
        </p:txBody>
      </p:sp>
      <p:sp>
        <p:nvSpPr>
          <p:cNvPr id="7" name="Action Button: Home 6">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8" name="Straight Arrow Connector 7"/>
          <p:cNvCxnSpPr/>
          <p:nvPr/>
        </p:nvCxnSpPr>
        <p:spPr>
          <a:xfrm rot="5400000">
            <a:off x="3429794" y="1294606"/>
            <a:ext cx="9144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rydt.jpeg"/>
          <p:cNvPicPr>
            <a:picLocks noChangeAspect="1"/>
          </p:cNvPicPr>
          <p:nvPr/>
        </p:nvPicPr>
        <p:blipFill>
          <a:blip r:embed="rId3"/>
          <a:stretch>
            <a:fillRect/>
          </a:stretch>
        </p:blipFill>
        <p:spPr>
          <a:xfrm>
            <a:off x="0" y="0"/>
            <a:ext cx="8153400" cy="6858000"/>
          </a:xfrm>
          <a:prstGeom prst="rect">
            <a:avLst/>
          </a:prstGeom>
          <a:ln>
            <a:noFill/>
          </a:ln>
          <a:effectLst/>
        </p:spPr>
      </p:pic>
      <p:sp>
        <p:nvSpPr>
          <p:cNvPr id="3" name="TextBox 2"/>
          <p:cNvSpPr txBox="1"/>
          <p:nvPr/>
        </p:nvSpPr>
        <p:spPr>
          <a:xfrm>
            <a:off x="2133600" y="381000"/>
            <a:ext cx="3657600" cy="477500"/>
          </a:xfrm>
          <a:prstGeom prst="foldedCorner">
            <a:avLst/>
          </a:prstGeom>
          <a:solidFill>
            <a:schemeClr val="accent4">
              <a:lumMod val="75000"/>
            </a:schemeClr>
          </a:solidFill>
        </p:spPr>
        <p:txBody>
          <a:bodyPr wrap="square" rtlCol="0">
            <a:spAutoFit/>
          </a:bodyPr>
          <a:lstStyle/>
          <a:p>
            <a:pPr algn="ctr"/>
            <a:r>
              <a:rPr lang="en-US" sz="2000" dirty="0" err="1" smtClean="0">
                <a:latin typeface="Rockwell Extra Bold" pitchFamily="18" charset="0"/>
              </a:rPr>
              <a:t>Matematika</a:t>
            </a:r>
            <a:r>
              <a:rPr lang="en-US" sz="2000" dirty="0" smtClean="0">
                <a:latin typeface="Rockwell Extra Bold" pitchFamily="18" charset="0"/>
              </a:rPr>
              <a:t> </a:t>
            </a:r>
            <a:r>
              <a:rPr lang="en-US" sz="2000" dirty="0" err="1" smtClean="0">
                <a:latin typeface="Rockwell Extra Bold" pitchFamily="18" charset="0"/>
              </a:rPr>
              <a:t>Cinta</a:t>
            </a:r>
            <a:endParaRPr lang="en-US" sz="2000" dirty="0">
              <a:latin typeface="Rockwell Extra Bold" pitchFamily="18" charset="0"/>
            </a:endParaRPr>
          </a:p>
        </p:txBody>
      </p:sp>
      <p:sp>
        <p:nvSpPr>
          <p:cNvPr id="6" name="TextBox 5"/>
          <p:cNvSpPr txBox="1"/>
          <p:nvPr/>
        </p:nvSpPr>
        <p:spPr>
          <a:xfrm>
            <a:off x="1143000" y="1066800"/>
            <a:ext cx="5638800" cy="5693866"/>
          </a:xfrm>
          <a:prstGeom prst="rect">
            <a:avLst/>
          </a:prstGeom>
          <a:noFill/>
        </p:spPr>
        <p:txBody>
          <a:bodyPr wrap="square" rtlCol="0">
            <a:spAutoFit/>
          </a:bodyPr>
          <a:lstStyle/>
          <a:p>
            <a:r>
              <a:rPr lang="en-US" sz="1600" b="1" dirty="0" err="1" smtClean="0">
                <a:solidFill>
                  <a:schemeClr val="bg1"/>
                </a:solidFill>
                <a:latin typeface="Times New Roman" pitchFamily="18" charset="0"/>
                <a:cs typeface="Times New Roman" pitchFamily="18" charset="0"/>
              </a:rPr>
              <a:t>Galau</a:t>
            </a:r>
            <a:endParaRPr lang="en-US" sz="16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Mungkin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satu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tidak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mengerti</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Kenapa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segi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empat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harus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berbelah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dua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Menjadi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sebuah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segitiga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Mungkin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lain </a:t>
            </a:r>
            <a:r>
              <a:rPr lang="en-US" sz="1400" b="1" dirty="0" err="1" smtClean="0">
                <a:solidFill>
                  <a:schemeClr val="bg1"/>
                </a:solidFill>
                <a:latin typeface="Times New Roman" pitchFamily="18" charset="0"/>
                <a:cs typeface="Times New Roman" pitchFamily="18" charset="0"/>
              </a:rPr>
              <a:t>sisi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tidak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peduli</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Kenapa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sangat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rindu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bersama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Menjadi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se_iya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juga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sekata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Mungkin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satu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tidak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paham</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Kenapa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dunia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ini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harus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ada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Sinus, </a:t>
            </a:r>
            <a:r>
              <a:rPr lang="en-US" sz="1400" b="1" dirty="0" err="1" smtClean="0">
                <a:solidFill>
                  <a:schemeClr val="bg1"/>
                </a:solidFill>
                <a:latin typeface="Times New Roman" pitchFamily="18" charset="0"/>
                <a:cs typeface="Times New Roman" pitchFamily="18" charset="0"/>
              </a:rPr>
              <a:t>Cosinus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juga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Tangen</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Mungkin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lain </a:t>
            </a:r>
            <a:r>
              <a:rPr lang="en-US" sz="1400" b="1" dirty="0" err="1" smtClean="0">
                <a:solidFill>
                  <a:schemeClr val="bg1"/>
                </a:solidFill>
                <a:latin typeface="Times New Roman" pitchFamily="18" charset="0"/>
                <a:cs typeface="Times New Roman" pitchFamily="18" charset="0"/>
              </a:rPr>
              <a:t>sisi</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Hatimu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memahami</a:t>
            </a:r>
            <a:r>
              <a:rPr lang="en-US" sz="1400" b="1" dirty="0" smtClean="0">
                <a:solidFill>
                  <a:schemeClr val="bg1"/>
                </a:solidFill>
                <a:latin typeface="Times New Roman" pitchFamily="18" charset="0"/>
                <a:cs typeface="Times New Roman" pitchFamily="18" charset="0"/>
              </a:rPr>
              <a:t> rasa </a:t>
            </a:r>
            <a:r>
              <a:rPr lang="en-US" sz="1400" b="1" dirty="0" err="1" smtClean="0">
                <a:solidFill>
                  <a:schemeClr val="bg1"/>
                </a:solidFill>
                <a:latin typeface="Times New Roman" pitchFamily="18" charset="0"/>
                <a:cs typeface="Times New Roman" pitchFamily="18" charset="0"/>
              </a:rPr>
              <a:t>sayang</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ada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hatiku</a:t>
            </a:r>
            <a:r>
              <a:rPr lang="en-US" sz="1400" b="1" dirty="0" smtClean="0">
                <a:solidFill>
                  <a:schemeClr val="bg1"/>
                </a:solidFill>
                <a:latin typeface="Times New Roman" pitchFamily="18" charset="0"/>
                <a:cs typeface="Times New Roman" pitchFamily="18" charset="0"/>
              </a:rPr>
              <a:t>,</a:t>
            </a:r>
          </a:p>
          <a:p>
            <a:r>
              <a:rPr lang="en-US" sz="1400" b="1" dirty="0" smtClean="0">
                <a:solidFill>
                  <a:schemeClr val="bg1"/>
                </a:solidFill>
                <a:latin typeface="Times New Roman" pitchFamily="18" charset="0"/>
                <a:cs typeface="Times New Roman" pitchFamily="18" charset="0"/>
              </a:rPr>
              <a:t> Dan rasa </a:t>
            </a:r>
            <a:r>
              <a:rPr lang="en-US" sz="1400" b="1" dirty="0" err="1" smtClean="0">
                <a:solidFill>
                  <a:schemeClr val="bg1"/>
                </a:solidFill>
                <a:latin typeface="Times New Roman" pitchFamily="18" charset="0"/>
                <a:cs typeface="Times New Roman" pitchFamily="18" charset="0"/>
              </a:rPr>
              <a:t>saat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masih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bersama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dinamakan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kangen</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Tapi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misteri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sebuah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segitiga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bisa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pecahkan</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Dengan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rumus</a:t>
            </a:r>
            <a:r>
              <a:rPr lang="en-US" sz="1400" b="1" dirty="0" smtClean="0">
                <a:solidFill>
                  <a:schemeClr val="bg1"/>
                </a:solidFill>
                <a:latin typeface="Times New Roman" pitchFamily="18" charset="0"/>
                <a:cs typeface="Times New Roman" pitchFamily="18" charset="0"/>
              </a:rPr>
              <a:t> alas x </a:t>
            </a:r>
            <a:r>
              <a:rPr lang="en-US" sz="1400" b="1" dirty="0" err="1" smtClean="0">
                <a:solidFill>
                  <a:schemeClr val="bg1"/>
                </a:solidFill>
                <a:latin typeface="Times New Roman" pitchFamily="18" charset="0"/>
                <a:cs typeface="Times New Roman" pitchFamily="18" charset="0"/>
              </a:rPr>
              <a:t>tinggi</a:t>
            </a:r>
            <a:r>
              <a:rPr lang="en-US" sz="1400" b="1" dirty="0" smtClean="0">
                <a:solidFill>
                  <a:schemeClr val="bg1"/>
                </a:solidFill>
                <a:latin typeface="Times New Roman" pitchFamily="18" charset="0"/>
                <a:cs typeface="Times New Roman" pitchFamily="18" charset="0"/>
              </a:rPr>
              <a:t> : 2</a:t>
            </a: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Jadi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misteri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antara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berdua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bisa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selesaikan</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Dengan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rumus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kangen</a:t>
            </a:r>
            <a:r>
              <a:rPr lang="en-US" sz="1400" b="1" dirty="0" smtClean="0">
                <a:solidFill>
                  <a:schemeClr val="bg1"/>
                </a:solidFill>
                <a:latin typeface="Times New Roman" pitchFamily="18" charset="0"/>
                <a:cs typeface="Times New Roman" pitchFamily="18" charset="0"/>
              </a:rPr>
              <a:t> + </a:t>
            </a:r>
            <a:r>
              <a:rPr lang="en-US" sz="1400" b="1" dirty="0" err="1" smtClean="0">
                <a:solidFill>
                  <a:schemeClr val="bg1"/>
                </a:solidFill>
                <a:latin typeface="Times New Roman" pitchFamily="18" charset="0"/>
                <a:cs typeface="Times New Roman" pitchFamily="18" charset="0"/>
              </a:rPr>
              <a:t>sayang</a:t>
            </a:r>
            <a:r>
              <a:rPr lang="en-US" sz="1400" b="1" dirty="0" smtClean="0">
                <a:solidFill>
                  <a:schemeClr val="bg1"/>
                </a:solidFill>
                <a:latin typeface="Times New Roman" pitchFamily="18" charset="0"/>
                <a:cs typeface="Times New Roman" pitchFamily="18" charset="0"/>
              </a:rPr>
              <a:t> = </a:t>
            </a:r>
            <a:r>
              <a:rPr lang="en-US" sz="1400" b="1" dirty="0" err="1" smtClean="0">
                <a:solidFill>
                  <a:schemeClr val="bg1"/>
                </a:solidFill>
                <a:latin typeface="Times New Roman" pitchFamily="18" charset="0"/>
                <a:cs typeface="Times New Roman" pitchFamily="18" charset="0"/>
              </a:rPr>
              <a:t>cinta</a:t>
            </a:r>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pPr algn="r"/>
            <a:r>
              <a:rPr lang="en-US" sz="1400" b="1" dirty="0" smtClean="0">
                <a:solidFill>
                  <a:schemeClr val="bg1"/>
                </a:solidFill>
                <a:latin typeface="Times New Roman" pitchFamily="18" charset="0"/>
                <a:cs typeface="Times New Roman" pitchFamily="18" charset="0"/>
              </a:rPr>
              <a:t>(</a:t>
            </a:r>
            <a:r>
              <a:rPr lang="en-US" sz="1400" b="1" dirty="0" err="1" smtClean="0">
                <a:solidFill>
                  <a:schemeClr val="bg1"/>
                </a:solidFill>
                <a:latin typeface="Times New Roman" pitchFamily="18" charset="0"/>
                <a:cs typeface="Times New Roman" pitchFamily="18" charset="0"/>
              </a:rPr>
              <a:t>Dikutip</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oleh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Fitri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Suci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Maharsih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Sumber</a:t>
            </a:r>
            <a:r>
              <a:rPr lang="en-US" sz="1400" b="1" dirty="0" smtClean="0">
                <a:solidFill>
                  <a:schemeClr val="bg1"/>
                </a:solidFill>
                <a:latin typeface="Times New Roman" pitchFamily="18" charset="0"/>
                <a:cs typeface="Times New Roman" pitchFamily="18" charset="0"/>
              </a:rPr>
              <a:t> : www.google.com)</a:t>
            </a:r>
          </a:p>
          <a:p>
            <a:endParaRPr lang="en-US" sz="1400" b="1" dirty="0">
              <a:solidFill>
                <a:schemeClr val="bg1"/>
              </a:solidFill>
              <a:latin typeface="Times New Roman" pitchFamily="18" charset="0"/>
              <a:cs typeface="Times New Roman" pitchFamily="18" charset="0"/>
            </a:endParaRPr>
          </a:p>
        </p:txBody>
      </p:sp>
      <p:sp>
        <p:nvSpPr>
          <p:cNvPr id="7" name="Action Button: Home 6">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300" fill="hold">
                                          <p:stCondLst>
                                            <p:cond delay="0"/>
                                          </p:stCondLst>
                                        </p:cTn>
                                        <p:tgtEl>
                                          <p:spTgt spid="3"/>
                                        </p:tgtEl>
                                        <p:attrNameLst>
                                          <p:attrName>ppt_x</p:attrName>
                                        </p:attrNameLst>
                                      </p:cBhvr>
                                    </p:anim>
                                    <p:anim from="0" to="-1.0" calcmode="lin" valueType="num">
                                      <p:cBhvr>
                                        <p:cTn id="8" dur="100" decel="50000" autoRev="1" fill="hold">
                                          <p:stCondLst>
                                            <p:cond delay="300"/>
                                          </p:stCondLst>
                                        </p:cTn>
                                        <p:tgtEl>
                                          <p:spTgt spid="3"/>
                                        </p:tgtEl>
                                        <p:attrNameLst>
                                          <p:attrName>xshear</p:attrName>
                                        </p:attrNameLst>
                                      </p:cBhvr>
                                    </p:anim>
                                    <p:animScale>
                                      <p:cBhvr>
                                        <p:cTn id="9" dur="100" decel="100000" autoRev="1" fill="hold">
                                          <p:stCondLst>
                                            <p:cond delay="300"/>
                                          </p:stCondLst>
                                        </p:cTn>
                                        <p:tgtEl>
                                          <p:spTgt spid="3"/>
                                        </p:tgtEl>
                                      </p:cBhvr>
                                      <p:from x="100000" y="100000"/>
                                      <p:to x="80000" y="100000"/>
                                    </p:animScale>
                                    <p:anim by="(#ppt_h/3+#ppt_w*0.1)" calcmode="lin" valueType="num">
                                      <p:cBhvr additive="sum">
                                        <p:cTn id="10" dur="100" decel="100000" autoRev="1" fill="hold">
                                          <p:stCondLst>
                                            <p:cond delay="300"/>
                                          </p:stCondLst>
                                        </p:cTn>
                                        <p:tgtEl>
                                          <p:spTgt spid="3"/>
                                        </p:tgtEl>
                                        <p:attrNameLst>
                                          <p:attrName>ppt_x</p:attrName>
                                        </p:attrNameLst>
                                      </p:cBhvr>
                                    </p:anim>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7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rydt.jpeg"/>
          <p:cNvPicPr>
            <a:picLocks noChangeAspect="1"/>
          </p:cNvPicPr>
          <p:nvPr/>
        </p:nvPicPr>
        <p:blipFill>
          <a:blip r:embed="rId3"/>
          <a:stretch>
            <a:fillRect/>
          </a:stretch>
        </p:blipFill>
        <p:spPr>
          <a:xfrm>
            <a:off x="0" y="0"/>
            <a:ext cx="8153400" cy="6858000"/>
          </a:xfrm>
          <a:prstGeom prst="rect">
            <a:avLst/>
          </a:prstGeom>
          <a:ln>
            <a:noFill/>
          </a:ln>
          <a:effectLst/>
        </p:spPr>
      </p:pic>
      <p:sp>
        <p:nvSpPr>
          <p:cNvPr id="3" name="TextBox 2"/>
          <p:cNvSpPr txBox="1"/>
          <p:nvPr/>
        </p:nvSpPr>
        <p:spPr>
          <a:xfrm>
            <a:off x="2133600" y="381000"/>
            <a:ext cx="3657600" cy="477500"/>
          </a:xfrm>
          <a:prstGeom prst="foldedCorner">
            <a:avLst/>
          </a:prstGeom>
          <a:solidFill>
            <a:schemeClr val="accent4">
              <a:lumMod val="75000"/>
            </a:schemeClr>
          </a:solidFill>
        </p:spPr>
        <p:txBody>
          <a:bodyPr wrap="square" rtlCol="0">
            <a:spAutoFit/>
          </a:bodyPr>
          <a:lstStyle/>
          <a:p>
            <a:pPr algn="ctr"/>
            <a:r>
              <a:rPr lang="en-US" sz="2000" dirty="0" err="1" smtClean="0">
                <a:latin typeface="Rockwell Extra Bold" pitchFamily="18" charset="0"/>
              </a:rPr>
              <a:t>Matematika</a:t>
            </a:r>
            <a:r>
              <a:rPr lang="en-US" sz="2000" dirty="0" smtClean="0">
                <a:latin typeface="Rockwell Extra Bold" pitchFamily="18" charset="0"/>
              </a:rPr>
              <a:t> </a:t>
            </a:r>
            <a:r>
              <a:rPr lang="en-US" sz="2000" dirty="0" err="1" smtClean="0">
                <a:latin typeface="Rockwell Extra Bold" pitchFamily="18" charset="0"/>
              </a:rPr>
              <a:t>Cinta</a:t>
            </a:r>
            <a:endParaRPr lang="en-US" sz="2000" dirty="0">
              <a:latin typeface="Rockwell Extra Bold" pitchFamily="18" charset="0"/>
            </a:endParaRPr>
          </a:p>
        </p:txBody>
      </p:sp>
      <p:sp>
        <p:nvSpPr>
          <p:cNvPr id="4" name="Action Button: Home 3">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76200" y="998577"/>
            <a:ext cx="8077200" cy="5909310"/>
          </a:xfrm>
          <a:prstGeom prst="rect">
            <a:avLst/>
          </a:prstGeom>
          <a:noFill/>
        </p:spPr>
        <p:txBody>
          <a:bodyPr wrap="square" rtlCol="0">
            <a:spAutoFit/>
          </a:bodyPr>
          <a:lstStyle/>
          <a:p>
            <a:r>
              <a:rPr lang="en-US" sz="1400" b="1" u="sng" dirty="0" smtClean="0">
                <a:solidFill>
                  <a:schemeClr val="bg1"/>
                </a:solidFill>
                <a:latin typeface="Times New Roman" pitchFamily="18" charset="0"/>
                <a:cs typeface="Times New Roman" pitchFamily="18" charset="0"/>
              </a:rPr>
              <a:t>PUISI CINTA ALA MATEMATIKA</a:t>
            </a:r>
            <a:r>
              <a:rPr lang="en-US" sz="1400" b="1" dirty="0" smtClean="0">
                <a:solidFill>
                  <a:schemeClr val="bg1"/>
                </a:solidFill>
                <a:latin typeface="Times New Roman" pitchFamily="18" charset="0"/>
                <a:cs typeface="Times New Roman" pitchFamily="18" charset="0"/>
              </a:rPr>
              <a:t> </a:t>
            </a: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Tiga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minggu</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lalu</a:t>
            </a:r>
            <a:r>
              <a:rPr lang="en-US" sz="1400" b="1" dirty="0" smtClean="0">
                <a:solidFill>
                  <a:schemeClr val="bg1"/>
                </a:solidFill>
                <a:latin typeface="Times New Roman" pitchFamily="18" charset="0"/>
                <a:cs typeface="Times New Roman" pitchFamily="18" charset="0"/>
              </a:rPr>
              <a:t>…</a:t>
            </a:r>
          </a:p>
          <a:p>
            <a:r>
              <a:rPr lang="en-US" sz="1400" b="1" dirty="0" err="1" smtClean="0">
                <a:solidFill>
                  <a:schemeClr val="bg1"/>
                </a:solidFill>
                <a:latin typeface="Times New Roman" pitchFamily="18" charset="0"/>
                <a:cs typeface="Times New Roman" pitchFamily="18" charset="0"/>
              </a:rPr>
              <a:t>Untuk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pertama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kalinya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kulihat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berdiri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tegak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lurus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lantai</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Kulihat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alismu</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berbentuk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setengah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lingkaran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dengan</a:t>
            </a:r>
            <a:r>
              <a:rPr lang="en-US" sz="1400" b="1" dirty="0" smtClean="0">
                <a:solidFill>
                  <a:schemeClr val="bg1"/>
                </a:solidFill>
                <a:latin typeface="Times New Roman" pitchFamily="18" charset="0"/>
                <a:cs typeface="Times New Roman" pitchFamily="18" charset="0"/>
              </a:rPr>
              <a:t> diameter 4 cm</a:t>
            </a:r>
          </a:p>
          <a:p>
            <a:r>
              <a:rPr lang="en-US" sz="1400" b="1" dirty="0" err="1" smtClean="0">
                <a:solidFill>
                  <a:schemeClr val="bg1"/>
                </a:solidFill>
                <a:latin typeface="Times New Roman" pitchFamily="18" charset="0"/>
                <a:cs typeface="Times New Roman" pitchFamily="18" charset="0"/>
              </a:rPr>
              <a:t>Saat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itulah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kurasakan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sesuatu</a:t>
            </a:r>
            <a:r>
              <a:rPr lang="en-US" sz="1400" b="1" dirty="0" smtClean="0">
                <a:solidFill>
                  <a:schemeClr val="bg1"/>
                </a:solidFill>
                <a:latin typeface="Times New Roman" pitchFamily="18" charset="0"/>
                <a:cs typeface="Times New Roman" pitchFamily="18" charset="0"/>
              </a:rPr>
              <a:t> yang lain </a:t>
            </a:r>
            <a:r>
              <a:rPr lang="en-US" sz="1400" b="1" dirty="0" err="1" smtClean="0">
                <a:solidFill>
                  <a:schemeClr val="bg1"/>
                </a:solidFill>
                <a:latin typeface="Times New Roman" pitchFamily="18" charset="0"/>
                <a:cs typeface="Times New Roman" pitchFamily="18" charset="0"/>
              </a:rPr>
              <a:t>dari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padamu</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Kurasakan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cinta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rumit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invers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matriks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berordo</a:t>
            </a:r>
            <a:r>
              <a:rPr lang="en-US" sz="1400" b="1" dirty="0" smtClean="0">
                <a:solidFill>
                  <a:schemeClr val="bg1"/>
                </a:solidFill>
                <a:latin typeface="Times New Roman" pitchFamily="18" charset="0"/>
                <a:cs typeface="Times New Roman" pitchFamily="18" charset="0"/>
              </a:rPr>
              <a:t> 5×5</a:t>
            </a: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Satu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minggu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kemudian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bertemu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kembali</a:t>
            </a:r>
            <a:r>
              <a:rPr lang="en-US" sz="1400" b="1" dirty="0" smtClean="0">
                <a:solidFill>
                  <a:schemeClr val="bg1"/>
                </a:solidFill>
                <a:latin typeface="Times New Roman" pitchFamily="18" charset="0"/>
                <a:cs typeface="Times New Roman" pitchFamily="18" charset="0"/>
              </a:rPr>
              <a:t>…</a:t>
            </a:r>
          </a:p>
          <a:p>
            <a:r>
              <a:rPr lang="en-US" sz="1400" b="1" dirty="0" err="1" smtClean="0">
                <a:solidFill>
                  <a:schemeClr val="bg1"/>
                </a:solidFill>
                <a:latin typeface="Times New Roman" pitchFamily="18" charset="0"/>
                <a:cs typeface="Times New Roman" pitchFamily="18" charset="0"/>
              </a:rPr>
              <a:t>Kurasakan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cintaku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bertambah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deret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divergen</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mendekati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hingga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Limit </a:t>
            </a:r>
            <a:r>
              <a:rPr lang="en-US" sz="1400" b="1" dirty="0" err="1" smtClean="0">
                <a:solidFill>
                  <a:schemeClr val="bg1"/>
                </a:solidFill>
                <a:latin typeface="Times New Roman" pitchFamily="18" charset="0"/>
                <a:cs typeface="Times New Roman" pitchFamily="18" charset="0"/>
              </a:rPr>
              <a:t>cintaku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limit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hingga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Dan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semakin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yakin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hukum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cinta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hukum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kekekalan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trigonometri</a:t>
            </a:r>
            <a:r>
              <a:rPr lang="en-US" sz="1400" b="1" dirty="0" smtClean="0">
                <a:solidFill>
                  <a:schemeClr val="bg1"/>
                </a:solidFill>
                <a:latin typeface="Times New Roman" pitchFamily="18" charset="0"/>
                <a:cs typeface="Times New Roman" pitchFamily="18" charset="0"/>
              </a:rPr>
              <a:t> sin2x+cos2x = 1</a:t>
            </a:r>
          </a:p>
          <a:p>
            <a:r>
              <a:rPr lang="en-US" sz="1400" b="1" dirty="0" err="1" smtClean="0">
                <a:solidFill>
                  <a:schemeClr val="bg1"/>
                </a:solidFill>
                <a:latin typeface="Times New Roman" pitchFamily="18" charset="0"/>
                <a:cs typeface="Times New Roman" pitchFamily="18" charset="0"/>
              </a:rPr>
              <a:t>Kurasakan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dunia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kubus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ini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menjadi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milik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berdua</a:t>
            </a:r>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Dari </a:t>
            </a:r>
            <a:r>
              <a:rPr lang="en-US" sz="1400" b="1" dirty="0" err="1" smtClean="0">
                <a:solidFill>
                  <a:schemeClr val="bg1"/>
                </a:solidFill>
                <a:latin typeface="Times New Roman" pitchFamily="18" charset="0"/>
                <a:cs typeface="Times New Roman" pitchFamily="18" charset="0"/>
              </a:rPr>
              <a:t>titik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sudut</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berseberangan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bertemu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perpotongan</a:t>
            </a:r>
            <a:r>
              <a:rPr lang="en-US" sz="1400" b="1" dirty="0" smtClean="0">
                <a:solidFill>
                  <a:schemeClr val="bg1"/>
                </a:solidFill>
                <a:latin typeface="Times New Roman" pitchFamily="18" charset="0"/>
                <a:cs typeface="Times New Roman" pitchFamily="18" charset="0"/>
              </a:rPr>
              <a:t> diagonal </a:t>
            </a:r>
            <a:r>
              <a:rPr lang="en-US" sz="1400" b="1" dirty="0" err="1" smtClean="0">
                <a:solidFill>
                  <a:schemeClr val="bg1"/>
                </a:solidFill>
                <a:latin typeface="Times New Roman" pitchFamily="18" charset="0"/>
                <a:cs typeface="Times New Roman" pitchFamily="18" charset="0"/>
              </a:rPr>
              <a:t>ruang</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Semakin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kurasakan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cintaku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padamu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grafik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fungsi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selalu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naik</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tidak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memiliki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nilai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ekstrim</a:t>
            </a:r>
            <a:r>
              <a:rPr lang="en-US" sz="1400" b="1" dirty="0" smtClean="0">
                <a:solidFill>
                  <a:schemeClr val="bg1"/>
                </a:solidFill>
                <a:latin typeface="Times New Roman" pitchFamily="18" charset="0"/>
                <a:cs typeface="Times New Roman" pitchFamily="18" charset="0"/>
              </a:rPr>
              <a:t>.</a:t>
            </a:r>
          </a:p>
          <a:p>
            <a:r>
              <a:rPr lang="en-US" sz="1400" b="1" dirty="0" err="1" smtClean="0">
                <a:solidFill>
                  <a:schemeClr val="bg1"/>
                </a:solidFill>
                <a:latin typeface="Times New Roman" pitchFamily="18" charset="0"/>
                <a:cs typeface="Times New Roman" pitchFamily="18" charset="0"/>
              </a:rPr>
              <a:t>Hanya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ada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titik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belok</a:t>
            </a:r>
            <a:r>
              <a:rPr lang="en-US" sz="1400" b="1" dirty="0" smtClean="0">
                <a:solidFill>
                  <a:schemeClr val="bg1"/>
                </a:solidFill>
                <a:latin typeface="Times New Roman" pitchFamily="18" charset="0"/>
                <a:cs typeface="Times New Roman" pitchFamily="18" charset="0"/>
              </a:rPr>
              <a:t> horizontal yang </a:t>
            </a:r>
            <a:r>
              <a:rPr lang="en-US" sz="1400" b="1" dirty="0" err="1" smtClean="0">
                <a:solidFill>
                  <a:schemeClr val="bg1"/>
                </a:solidFill>
                <a:latin typeface="Times New Roman" pitchFamily="18" charset="0"/>
                <a:cs typeface="Times New Roman" pitchFamily="18" charset="0"/>
              </a:rPr>
              <a:t>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selalu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naik</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Kurasakan</a:t>
            </a:r>
            <a:r>
              <a:rPr lang="en-US" sz="1400" b="1" dirty="0" smtClean="0">
                <a:solidFill>
                  <a:schemeClr val="bg1"/>
                </a:solidFill>
                <a:latin typeface="Times New Roman" pitchFamily="18" charset="0"/>
                <a:cs typeface="Times New Roman" pitchFamily="18" charset="0"/>
              </a:rPr>
              <a:t> pula </a:t>
            </a:r>
            <a:r>
              <a:rPr lang="en-US" sz="1400" b="1" dirty="0" err="1" smtClean="0">
                <a:solidFill>
                  <a:schemeClr val="bg1"/>
                </a:solidFill>
                <a:latin typeface="Times New Roman" pitchFamily="18" charset="0"/>
                <a:cs typeface="Times New Roman" pitchFamily="18" charset="0"/>
              </a:rPr>
              <a:t>kasihku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padamu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grafik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tangen</a:t>
            </a:r>
            <a:r>
              <a:rPr lang="en-US" sz="1400" b="1" dirty="0" smtClean="0">
                <a:solidFill>
                  <a:schemeClr val="bg1"/>
                </a:solidFill>
                <a:latin typeface="Times New Roman" pitchFamily="18" charset="0"/>
                <a:cs typeface="Times New Roman" pitchFamily="18" charset="0"/>
              </a:rPr>
              <a:t> </a:t>
            </a:r>
          </a:p>
          <a:p>
            <a:r>
              <a:rPr lang="en-US" sz="1400" b="1" dirty="0" err="1" smtClean="0">
                <a:solidFill>
                  <a:schemeClr val="bg1"/>
                </a:solidFill>
                <a:latin typeface="Times New Roman" pitchFamily="18" charset="0"/>
                <a:cs typeface="Times New Roman" pitchFamily="18" charset="0"/>
              </a:rPr>
              <a:t>Namun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bimbang</a:t>
            </a:r>
            <a:r>
              <a:rPr lang="en-US" sz="1400" b="1" dirty="0" smtClean="0">
                <a:solidFill>
                  <a:schemeClr val="bg1"/>
                </a:solidFill>
                <a:latin typeface="Times New Roman" pitchFamily="18" charset="0"/>
                <a:cs typeface="Times New Roman" pitchFamily="18" charset="0"/>
              </a:rPr>
              <a:t>…</a:t>
            </a:r>
          </a:p>
          <a:p>
            <a:r>
              <a:rPr lang="en-US" sz="1400" b="1" dirty="0" err="1" smtClean="0">
                <a:solidFill>
                  <a:schemeClr val="bg1"/>
                </a:solidFill>
                <a:latin typeface="Times New Roman" pitchFamily="18" charset="0"/>
                <a:cs typeface="Times New Roman" pitchFamily="18" charset="0"/>
              </a:rPr>
              <a:t>Kau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asimtot</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sulit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bahkan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tidak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mungkin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kucapai</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bingung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bagaikan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memecahkan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soal</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sistem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persamaan</a:t>
            </a:r>
            <a:r>
              <a:rPr lang="en-US" sz="1400" b="1" dirty="0" smtClean="0">
                <a:solidFill>
                  <a:schemeClr val="bg1"/>
                </a:solidFill>
                <a:latin typeface="Times New Roman" pitchFamily="18" charset="0"/>
                <a:cs typeface="Times New Roman" pitchFamily="18" charset="0"/>
              </a:rPr>
              <a:t> linear yang </a:t>
            </a:r>
            <a:r>
              <a:rPr lang="en-US" sz="1400" b="1" dirty="0" err="1" smtClean="0">
                <a:solidFill>
                  <a:schemeClr val="bg1"/>
                </a:solidFill>
                <a:latin typeface="Times New Roman" pitchFamily="18" charset="0"/>
                <a:cs typeface="Times New Roman" pitchFamily="18" charset="0"/>
              </a:rPr>
              <a:t>mempunyai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seribu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variabel</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hanya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ada</a:t>
            </a:r>
            <a:r>
              <a:rPr lang="en-US" sz="1400" b="1" dirty="0" smtClean="0">
                <a:solidFill>
                  <a:schemeClr val="bg1"/>
                </a:solidFill>
                <a:latin typeface="Times New Roman" pitchFamily="18" charset="0"/>
                <a:cs typeface="Times New Roman" pitchFamily="18" charset="0"/>
              </a:rPr>
              <a:t> 100 </a:t>
            </a:r>
            <a:r>
              <a:rPr lang="en-US" sz="1400" b="1" dirty="0" err="1" smtClean="0">
                <a:solidFill>
                  <a:schemeClr val="bg1"/>
                </a:solidFill>
                <a:latin typeface="Times New Roman" pitchFamily="18" charset="0"/>
                <a:cs typeface="Times New Roman" pitchFamily="18" charset="0"/>
              </a:rPr>
              <a:t>persamaan</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Bahkan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ekspansi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baris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kolom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maupun</a:t>
            </a:r>
            <a:r>
              <a:rPr lang="en-US" sz="1400" b="1" dirty="0" smtClean="0">
                <a:solidFill>
                  <a:schemeClr val="bg1"/>
                </a:solidFill>
                <a:latin typeface="Times New Roman" pitchFamily="18" charset="0"/>
                <a:cs typeface="Times New Roman" pitchFamily="18" charset="0"/>
              </a:rPr>
              <a:t> Gauss Jordan pun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dapat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memecahkannya</a:t>
            </a:r>
            <a:r>
              <a:rPr lang="en-US" sz="1400" b="1" dirty="0" smtClean="0">
                <a:solidFill>
                  <a:schemeClr val="bg1"/>
                </a:solidFill>
                <a:latin typeface="Times New Roman" pitchFamily="18" charset="0"/>
                <a:cs typeface="Times New Roman" pitchFamily="18" charset="0"/>
              </a:rPr>
              <a:t>.</a:t>
            </a: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Sumber</a:t>
            </a:r>
            <a:r>
              <a:rPr lang="en-US" sz="1400" b="1" dirty="0" smtClean="0">
                <a:solidFill>
                  <a:schemeClr val="bg1"/>
                </a:solidFill>
                <a:latin typeface="Times New Roman" pitchFamily="18" charset="0"/>
                <a:cs typeface="Times New Roman" pitchFamily="18" charset="0"/>
              </a:rPr>
              <a:t> : http://asepahmadbaedowi9.blogspot.com/2011/04/pantun-puisi-dan-motivasi-bernilai-seni.html</a:t>
            </a:r>
            <a:endParaRPr lang="en-US" sz="1400" b="1" dirty="0">
              <a:solidFill>
                <a:schemeClr val="bg1"/>
              </a:solidFill>
              <a:latin typeface="Times New Roman" pitchFamily="18" charset="0"/>
              <a:cs typeface="Times New Roman" pitchFamily="18" charset="0"/>
            </a:endParaRPr>
          </a:p>
        </p:txBody>
      </p:sp>
      <p:sp>
        <p:nvSpPr>
          <p:cNvPr id="6" name="Action Button: Back or Previous 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rydt.jpeg"/>
          <p:cNvPicPr>
            <a:picLocks noChangeAspect="1"/>
          </p:cNvPicPr>
          <p:nvPr/>
        </p:nvPicPr>
        <p:blipFill>
          <a:blip r:embed="rId3"/>
          <a:stretch>
            <a:fillRect/>
          </a:stretch>
        </p:blipFill>
        <p:spPr>
          <a:xfrm>
            <a:off x="0" y="0"/>
            <a:ext cx="8153400" cy="6858000"/>
          </a:xfrm>
          <a:prstGeom prst="rect">
            <a:avLst/>
          </a:prstGeom>
          <a:ln>
            <a:noFill/>
          </a:ln>
          <a:effectLst/>
        </p:spPr>
      </p:pic>
      <p:sp>
        <p:nvSpPr>
          <p:cNvPr id="3" name="TextBox 2"/>
          <p:cNvSpPr txBox="1"/>
          <p:nvPr/>
        </p:nvSpPr>
        <p:spPr>
          <a:xfrm>
            <a:off x="2133600" y="381000"/>
            <a:ext cx="3657600" cy="477500"/>
          </a:xfrm>
          <a:prstGeom prst="foldedCorner">
            <a:avLst/>
          </a:prstGeom>
          <a:solidFill>
            <a:schemeClr val="accent4">
              <a:lumMod val="75000"/>
            </a:schemeClr>
          </a:solidFill>
        </p:spPr>
        <p:txBody>
          <a:bodyPr wrap="square" rtlCol="0">
            <a:spAutoFit/>
          </a:bodyPr>
          <a:lstStyle/>
          <a:p>
            <a:pPr algn="ctr"/>
            <a:r>
              <a:rPr lang="en-US" sz="2000" dirty="0" err="1" smtClean="0">
                <a:latin typeface="Rockwell Extra Bold" pitchFamily="18" charset="0"/>
              </a:rPr>
              <a:t>Matematika</a:t>
            </a:r>
            <a:endParaRPr lang="en-US" sz="2000" dirty="0">
              <a:latin typeface="Rockwell Extra Bold" pitchFamily="18" charset="0"/>
            </a:endParaRPr>
          </a:p>
        </p:txBody>
      </p:sp>
      <p:sp>
        <p:nvSpPr>
          <p:cNvPr id="4" name="TextBox 3"/>
          <p:cNvSpPr txBox="1"/>
          <p:nvPr/>
        </p:nvSpPr>
        <p:spPr>
          <a:xfrm>
            <a:off x="152400" y="898803"/>
            <a:ext cx="7620000" cy="5940088"/>
          </a:xfrm>
          <a:prstGeom prst="rect">
            <a:avLst/>
          </a:prstGeom>
          <a:noFill/>
        </p:spPr>
        <p:txBody>
          <a:bodyPr wrap="square" rtlCol="0">
            <a:spAutoFit/>
          </a:bodyPr>
          <a:lstStyle/>
          <a:p>
            <a:r>
              <a:rPr lang="en-US" sz="1600" b="1" dirty="0" err="1" smtClean="0">
                <a:solidFill>
                  <a:schemeClr val="bg1"/>
                </a:solidFill>
                <a:latin typeface="Times New Roman" pitchFamily="18" charset="0"/>
                <a:cs typeface="Times New Roman" pitchFamily="18" charset="0"/>
              </a:rPr>
              <a:t>Persahabatan</a:t>
            </a:r>
            <a:r>
              <a:rPr lang="en-US" sz="1600" b="1" dirty="0" smtClean="0">
                <a:solidFill>
                  <a:schemeClr val="bg1"/>
                </a:solidFill>
                <a:latin typeface="Times New Roman" pitchFamily="18" charset="0"/>
                <a:cs typeface="Times New Roman" pitchFamily="18" charset="0"/>
              </a:rPr>
              <a:t> </a:t>
            </a:r>
            <a:r>
              <a:rPr lang="en-US" sz="1600" b="1" dirty="0" err="1" smtClean="0">
                <a:solidFill>
                  <a:schemeClr val="bg1"/>
                </a:solidFill>
                <a:latin typeface="Times New Roman" pitchFamily="18" charset="0"/>
                <a:cs typeface="Times New Roman" pitchFamily="18" charset="0"/>
              </a:rPr>
              <a:t>Trigonometri</a:t>
            </a:r>
            <a:endParaRPr lang="en-US" sz="16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err="1" smtClean="0">
                <a:solidFill>
                  <a:schemeClr val="bg1"/>
                </a:solidFill>
                <a:latin typeface="Times New Roman" pitchFamily="18" charset="0"/>
                <a:cs typeface="Times New Roman" pitchFamily="18" charset="0"/>
              </a:rPr>
              <a:t>Tahukah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kamu</a:t>
            </a:r>
            <a:r>
              <a:rPr lang="en-US" sz="1400" b="1" dirty="0" smtClean="0">
                <a:solidFill>
                  <a:schemeClr val="bg1"/>
                </a:solidFill>
                <a:latin typeface="Times New Roman" pitchFamily="18" charset="0"/>
                <a:cs typeface="Times New Roman" pitchFamily="18" charset="0"/>
              </a:rPr>
              <a:t> sinus?</a:t>
            </a:r>
          </a:p>
          <a:p>
            <a:r>
              <a:rPr lang="en-US" sz="1400" b="1" dirty="0" err="1" smtClean="0">
                <a:solidFill>
                  <a:schemeClr val="bg1"/>
                </a:solidFill>
                <a:latin typeface="Times New Roman" pitchFamily="18" charset="0"/>
                <a:cs typeface="Times New Roman" pitchFamily="18" charset="0"/>
              </a:rPr>
              <a:t>Perbandingan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trigonometri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pada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tegak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hipotenusa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Begitulah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persahabantan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selalu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menjadi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sandaran</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Jika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lainnya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dalam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kesulitan</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err="1" smtClean="0">
                <a:solidFill>
                  <a:schemeClr val="bg1"/>
                </a:solidFill>
                <a:latin typeface="Times New Roman" pitchFamily="18" charset="0"/>
                <a:cs typeface="Times New Roman" pitchFamily="18" charset="0"/>
              </a:rPr>
              <a:t>Tahukah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kamu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cosinus</a:t>
            </a:r>
            <a:r>
              <a:rPr lang="en-US" sz="1400" b="1" dirty="0" smtClean="0">
                <a:solidFill>
                  <a:schemeClr val="bg1"/>
                </a:solidFill>
                <a:latin typeface="Times New Roman" pitchFamily="18" charset="0"/>
                <a:cs typeface="Times New Roman" pitchFamily="18" charset="0"/>
              </a:rPr>
              <a:t>?</a:t>
            </a:r>
          </a:p>
          <a:p>
            <a:r>
              <a:rPr lang="en-US" sz="1400" b="1" dirty="0" err="1" smtClean="0">
                <a:solidFill>
                  <a:schemeClr val="bg1"/>
                </a:solidFill>
                <a:latin typeface="Times New Roman" pitchFamily="18" charset="0"/>
                <a:cs typeface="Times New Roman" pitchFamily="18" charset="0"/>
              </a:rPr>
              <a:t>Perbandingan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trigonometri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datar</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hipotenusa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Seperti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itulah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pertemanan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selalu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ada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Bagai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bayangan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sebuah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benda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 </a:t>
            </a:r>
          </a:p>
          <a:p>
            <a:r>
              <a:rPr lang="en-US" sz="1400" b="1" dirty="0" err="1" smtClean="0">
                <a:solidFill>
                  <a:schemeClr val="bg1"/>
                </a:solidFill>
                <a:latin typeface="Times New Roman" pitchFamily="18" charset="0"/>
                <a:cs typeface="Times New Roman" pitchFamily="18" charset="0"/>
              </a:rPr>
              <a:t>Tangen</a:t>
            </a:r>
            <a:r>
              <a:rPr lang="en-US" sz="1400" b="1" dirty="0" smtClean="0">
                <a:solidFill>
                  <a:schemeClr val="bg1"/>
                </a:solidFill>
                <a:latin typeface="Times New Roman" pitchFamily="18" charset="0"/>
                <a:cs typeface="Times New Roman" pitchFamily="18" charset="0"/>
              </a:rPr>
              <a:t>,…</a:t>
            </a:r>
          </a:p>
          <a:p>
            <a:r>
              <a:rPr lang="en-US" sz="1400" b="1" dirty="0" err="1" smtClean="0">
                <a:solidFill>
                  <a:schemeClr val="bg1"/>
                </a:solidFill>
                <a:latin typeface="Times New Roman" pitchFamily="18" charset="0"/>
                <a:cs typeface="Times New Roman" pitchFamily="18" charset="0"/>
              </a:rPr>
              <a:t>Perbandingan</a:t>
            </a:r>
            <a:r>
              <a:rPr lang="en-US" sz="1400" b="1" dirty="0" smtClean="0">
                <a:solidFill>
                  <a:schemeClr val="bg1"/>
                </a:solidFill>
                <a:latin typeface="Times New Roman" pitchFamily="18" charset="0"/>
                <a:cs typeface="Times New Roman" pitchFamily="18" charset="0"/>
              </a:rPr>
              <a:t> sinus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cosinus</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Saling</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melengkapi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kekurangan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satu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sama</a:t>
            </a:r>
            <a:r>
              <a:rPr lang="en-US" sz="1400" b="1" dirty="0" smtClean="0">
                <a:solidFill>
                  <a:schemeClr val="bg1"/>
                </a:solidFill>
                <a:latin typeface="Times New Roman" pitchFamily="18" charset="0"/>
                <a:cs typeface="Times New Roman" pitchFamily="18" charset="0"/>
              </a:rPr>
              <a:t> lain</a:t>
            </a:r>
          </a:p>
          <a:p>
            <a:r>
              <a:rPr lang="en-US" sz="1400" b="1" dirty="0" smtClean="0">
                <a:solidFill>
                  <a:schemeClr val="bg1"/>
                </a:solidFill>
                <a:latin typeface="Times New Roman" pitchFamily="18" charset="0"/>
                <a:cs typeface="Times New Roman" pitchFamily="18" charset="0"/>
              </a:rPr>
              <a:t> </a:t>
            </a:r>
          </a:p>
          <a:p>
            <a:r>
              <a:rPr lang="en-US" sz="1400" b="1" dirty="0" err="1" smtClean="0">
                <a:solidFill>
                  <a:schemeClr val="bg1"/>
                </a:solidFill>
                <a:latin typeface="Times New Roman" pitchFamily="18" charset="0"/>
                <a:cs typeface="Times New Roman" pitchFamily="18" charset="0"/>
              </a:rPr>
              <a:t>Jika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sinus 0 </a:t>
            </a:r>
            <a:r>
              <a:rPr lang="en-US" sz="1400" b="1" dirty="0" err="1" smtClean="0">
                <a:solidFill>
                  <a:schemeClr val="bg1"/>
                </a:solidFill>
                <a:latin typeface="Times New Roman" pitchFamily="18" charset="0"/>
                <a:cs typeface="Times New Roman" pitchFamily="18" charset="0"/>
              </a:rPr>
              <a:t>Maka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jadilah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cosinus</a:t>
            </a:r>
            <a:r>
              <a:rPr lang="en-US" sz="1400" b="1" dirty="0" smtClean="0">
                <a:solidFill>
                  <a:schemeClr val="bg1"/>
                </a:solidFill>
                <a:latin typeface="Times New Roman" pitchFamily="18" charset="0"/>
                <a:cs typeface="Times New Roman" pitchFamily="18" charset="0"/>
              </a:rPr>
              <a:t> 0</a:t>
            </a:r>
          </a:p>
          <a:p>
            <a:r>
              <a:rPr lang="en-US" sz="1400" b="1" dirty="0" err="1" smtClean="0">
                <a:solidFill>
                  <a:schemeClr val="bg1"/>
                </a:solidFill>
                <a:latin typeface="Times New Roman" pitchFamily="18" charset="0"/>
                <a:cs typeface="Times New Roman" pitchFamily="18" charset="0"/>
              </a:rPr>
              <a:t>Karena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kesepian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maka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hadirlah</a:t>
            </a:r>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Agar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sendirian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ditemani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kekosongan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disinus</a:t>
            </a:r>
            <a:r>
              <a:rPr lang="en-US" sz="1400" b="1" dirty="0" smtClean="0">
                <a:solidFill>
                  <a:schemeClr val="bg1"/>
                </a:solidFill>
                <a:latin typeface="Times New Roman" pitchFamily="18" charset="0"/>
                <a:cs typeface="Times New Roman" pitchFamily="18" charset="0"/>
              </a:rPr>
              <a:t> 0</a:t>
            </a:r>
          </a:p>
          <a:p>
            <a:r>
              <a:rPr lang="en-US" sz="1400" b="1" dirty="0" smtClean="0">
                <a:solidFill>
                  <a:schemeClr val="bg1"/>
                </a:solidFill>
                <a:latin typeface="Times New Roman" pitchFamily="18" charset="0"/>
                <a:cs typeface="Times New Roman" pitchFamily="18" charset="0"/>
              </a:rPr>
              <a:t> </a:t>
            </a:r>
          </a:p>
          <a:p>
            <a:r>
              <a:rPr lang="en-US" sz="1400" b="1" dirty="0" err="1" smtClean="0">
                <a:solidFill>
                  <a:schemeClr val="bg1"/>
                </a:solidFill>
                <a:latin typeface="Times New Roman" pitchFamily="18" charset="0"/>
                <a:cs typeface="Times New Roman" pitchFamily="18" charset="0"/>
              </a:rPr>
              <a:t>Bak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tangen</a:t>
            </a:r>
            <a:r>
              <a:rPr lang="en-US" sz="1400" b="1" dirty="0" smtClean="0">
                <a:solidFill>
                  <a:schemeClr val="bg1"/>
                </a:solidFill>
                <a:latin typeface="Times New Roman" pitchFamily="18" charset="0"/>
                <a:cs typeface="Times New Roman" pitchFamily="18" charset="0"/>
              </a:rPr>
              <a:t> 90, </a:t>
            </a:r>
            <a:r>
              <a:rPr lang="en-US" sz="1400" b="1" dirty="0" err="1" smtClean="0">
                <a:solidFill>
                  <a:schemeClr val="bg1"/>
                </a:solidFill>
                <a:latin typeface="Times New Roman" pitchFamily="18" charset="0"/>
                <a:cs typeface="Times New Roman" pitchFamily="18" charset="0"/>
              </a:rPr>
              <a:t>semua</a:t>
            </a:r>
            <a:r>
              <a:rPr lang="en-US" sz="1400" b="1" dirty="0" smtClean="0">
                <a:solidFill>
                  <a:schemeClr val="bg1"/>
                </a:solidFill>
                <a:latin typeface="Times New Roman" pitchFamily="18" charset="0"/>
                <a:cs typeface="Times New Roman" pitchFamily="18" charset="0"/>
              </a:rPr>
              <a:t> yang </a:t>
            </a:r>
            <a:r>
              <a:rPr lang="en-US" sz="1400" b="1" dirty="0" err="1" smtClean="0">
                <a:solidFill>
                  <a:schemeClr val="bg1"/>
                </a:solidFill>
                <a:latin typeface="Times New Roman" pitchFamily="18" charset="0"/>
                <a:cs typeface="Times New Roman" pitchFamily="18" charset="0"/>
              </a:rPr>
              <a:t>telah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bagi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bersama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terdefinisi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oleh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materi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atau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apapun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sebab</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semua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ini</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Untuk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satu</a:t>
            </a:r>
            <a:r>
              <a:rPr lang="en-US" sz="1400" b="1" dirty="0" smtClean="0">
                <a:solidFill>
                  <a:schemeClr val="bg1"/>
                </a:solidFill>
                <a:latin typeface="Times New Roman" pitchFamily="18" charset="0"/>
                <a:cs typeface="Times New Roman" pitchFamily="18" charset="0"/>
              </a:rPr>
              <a:t> rasa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satu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kata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persahabatan</a:t>
            </a:r>
            <a:r>
              <a:rPr lang="en-US" sz="1400" b="1" dirty="0" smtClean="0">
                <a:solidFill>
                  <a:schemeClr val="bg1"/>
                </a:solidFill>
                <a:latin typeface="Times New Roman" pitchFamily="18" charset="0"/>
                <a:cs typeface="Times New Roman" pitchFamily="18" charset="0"/>
              </a:rPr>
              <a:t>”</a:t>
            </a: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Sumber</a:t>
            </a:r>
            <a:r>
              <a:rPr lang="en-US" sz="1400" b="1" dirty="0" smtClean="0">
                <a:solidFill>
                  <a:schemeClr val="bg1"/>
                </a:solidFill>
                <a:latin typeface="Times New Roman" pitchFamily="18" charset="0"/>
                <a:cs typeface="Times New Roman" pitchFamily="18" charset="0"/>
              </a:rPr>
              <a:t> :</a:t>
            </a:r>
          </a:p>
          <a:p>
            <a:r>
              <a:rPr lang="en-US" sz="1400" b="1" dirty="0" smtClean="0">
                <a:solidFill>
                  <a:schemeClr val="bg1"/>
                </a:solidFill>
                <a:latin typeface="Times New Roman" pitchFamily="18" charset="0"/>
                <a:cs typeface="Times New Roman" pitchFamily="18" charset="0"/>
              </a:rPr>
              <a:t>http://seleselerumahkite.blogspot.com/2012/03/persahabatan-trigonometri.html</a:t>
            </a:r>
          </a:p>
        </p:txBody>
      </p:sp>
      <p:sp>
        <p:nvSpPr>
          <p:cNvPr id="5" name="Action Button: Home 4">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2)">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jpeg"/>
          <p:cNvPicPr>
            <a:picLocks noChangeAspect="1"/>
          </p:cNvPicPr>
          <p:nvPr/>
        </p:nvPicPr>
        <p:blipFill>
          <a:blip r:embed="rId3"/>
          <a:stretch>
            <a:fillRect/>
          </a:stretch>
        </p:blipFill>
        <p:spPr>
          <a:xfrm>
            <a:off x="0" y="0"/>
            <a:ext cx="8153400" cy="6858000"/>
          </a:xfrm>
          <a:prstGeom prst="rect">
            <a:avLst/>
          </a:prstGeom>
        </p:spPr>
      </p:pic>
      <p:sp>
        <p:nvSpPr>
          <p:cNvPr id="3" name="Action Button: Home 2">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2133600" y="513100"/>
            <a:ext cx="4038600" cy="844808"/>
          </a:xfrm>
          <a:prstGeom prst="foldedCorner">
            <a:avLst/>
          </a:prstGeom>
          <a:solidFill>
            <a:schemeClr val="accent4">
              <a:lumMod val="75000"/>
            </a:schemeClr>
          </a:solidFill>
        </p:spPr>
        <p:txBody>
          <a:bodyPr wrap="square" rtlCol="0">
            <a:spAutoFit/>
          </a:bodyPr>
          <a:lstStyle/>
          <a:p>
            <a:pPr algn="ctr"/>
            <a:r>
              <a:rPr lang="en-US" sz="2000" dirty="0" err="1" smtClean="0">
                <a:latin typeface="Rockwell Extra Bold" pitchFamily="18" charset="0"/>
              </a:rPr>
              <a:t>Kehidupan</a:t>
            </a:r>
            <a:endParaRPr lang="en-US" sz="2000" dirty="0" smtClean="0">
              <a:latin typeface="Rockwell Extra Bold" pitchFamily="18" charset="0"/>
            </a:endParaRPr>
          </a:p>
          <a:p>
            <a:pPr algn="ctr"/>
            <a:r>
              <a:rPr lang="en-US" sz="2000" dirty="0" err="1" smtClean="0">
                <a:latin typeface="Rockwell Extra Bold" pitchFamily="18" charset="0"/>
              </a:rPr>
              <a:t>Matematika</a:t>
            </a:r>
            <a:endParaRPr lang="en-US" sz="2000" dirty="0">
              <a:latin typeface="Rockwell Extra Bold" pitchFamily="18" charset="0"/>
            </a:endParaRPr>
          </a:p>
        </p:txBody>
      </p:sp>
      <p:sp>
        <p:nvSpPr>
          <p:cNvPr id="5" name="TextBox 4"/>
          <p:cNvSpPr txBox="1"/>
          <p:nvPr/>
        </p:nvSpPr>
        <p:spPr>
          <a:xfrm>
            <a:off x="2133600" y="1524000"/>
            <a:ext cx="4038600" cy="3754874"/>
          </a:xfrm>
          <a:prstGeom prst="rect">
            <a:avLst/>
          </a:prstGeom>
          <a:noFill/>
        </p:spPr>
        <p:txBody>
          <a:bodyPr wrap="square" rtlCol="0">
            <a:spAutoFit/>
          </a:bodyPr>
          <a:lstStyle/>
          <a:p>
            <a:r>
              <a:rPr lang="en-US" sz="1400" b="1" dirty="0" err="1" smtClean="0">
                <a:latin typeface="Times New Roman" pitchFamily="18" charset="0"/>
                <a:cs typeface="Times New Roman" pitchFamily="18" charset="0"/>
              </a:rPr>
              <a:t>Puisi</a:t>
            </a:r>
            <a:r>
              <a:rPr lang="en-US" sz="1400" b="1" dirty="0" smtClean="0">
                <a:latin typeface="Times New Roman" pitchFamily="18" charset="0"/>
                <a:cs typeface="Times New Roman" pitchFamily="18" charset="0"/>
              </a:rPr>
              <a:t> : MATEMATIKA </a:t>
            </a:r>
            <a:r>
              <a:rPr lang="en-US" sz="1400" b="1" i="1" dirty="0" smtClean="0">
                <a:latin typeface="Times New Roman" pitchFamily="18" charset="0"/>
                <a:cs typeface="Times New Roman" pitchFamily="18" charset="0"/>
              </a:rPr>
              <a:t/>
            </a:r>
            <a:br>
              <a:rPr lang="en-US" sz="1400" b="1" i="1" dirty="0" smtClean="0">
                <a:latin typeface="Times New Roman" pitchFamily="18" charset="0"/>
                <a:cs typeface="Times New Roman" pitchFamily="18" charset="0"/>
              </a:rPr>
            </a:b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smtClean="0">
                <a:latin typeface="Times New Roman" pitchFamily="18" charset="0"/>
                <a:cs typeface="Times New Roman" pitchFamily="18" charset="0"/>
              </a:rPr>
              <a:t>"</a:t>
            </a:r>
            <a:r>
              <a:rPr lang="en-US" sz="1400" b="1" i="1" dirty="0" err="1" smtClean="0">
                <a:latin typeface="Times New Roman" pitchFamily="18" charset="0"/>
                <a:cs typeface="Times New Roman" pitchFamily="18" charset="0"/>
              </a:rPr>
              <a:t>Mumet</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aku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melihatnya</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Angka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bertebaran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dimana-mana</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Terfikir</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benakku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tuk</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memusnahkannya</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Entah</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dari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mana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pemikiran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itu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datang</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Mataku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sakit</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melihatnya</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Angka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sulit</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muncul</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berkeliaran</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Tapi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ini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tantangan</a:t>
            </a:r>
            <a:r>
              <a:rPr lang="en-US" sz="1400" b="1" i="1" dirty="0" smtClean="0">
                <a:latin typeface="Times New Roman" pitchFamily="18" charset="0"/>
                <a:cs typeface="Times New Roman" pitchFamily="18" charset="0"/>
              </a:rPr>
              <a:t> yang </a:t>
            </a:r>
            <a:r>
              <a:rPr lang="en-US" sz="1400" b="1" i="1" dirty="0" err="1" smtClean="0">
                <a:latin typeface="Times New Roman" pitchFamily="18" charset="0"/>
                <a:cs typeface="Times New Roman" pitchFamily="18" charset="0"/>
              </a:rPr>
              <a:t>harus</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dipecahkan</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Inginku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menguasainya</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Kemudian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ku</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jadi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mahir</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dalam</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bidang</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ini</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en-US" sz="1400" b="1" i="1" dirty="0" err="1" smtClean="0">
                <a:latin typeface="Times New Roman" pitchFamily="18" charset="0"/>
                <a:cs typeface="Times New Roman" pitchFamily="18" charset="0"/>
              </a:rPr>
              <a:t>Amin</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ya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Rabbal</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Aalamiin</a:t>
            </a:r>
            <a:r>
              <a:rPr lang="en-US" sz="1400" b="1" i="1" dirty="0" smtClean="0">
                <a:latin typeface="Times New Roman" pitchFamily="18" charset="0"/>
                <a:cs typeface="Times New Roman" pitchFamily="18" charset="0"/>
              </a:rPr>
              <a:t>..."</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endParaRPr lang="en-US" sz="1400" b="1" dirty="0" smtClean="0">
              <a:latin typeface="Times New Roman" pitchFamily="18" charset="0"/>
              <a:cs typeface="Times New Roman" pitchFamily="18" charset="0"/>
            </a:endParaRPr>
          </a:p>
          <a:p>
            <a:r>
              <a:rPr lang="en-US" sz="1400" b="1" dirty="0" err="1" smtClean="0">
                <a:latin typeface="Times New Roman" pitchFamily="18" charset="0"/>
                <a:cs typeface="Times New Roman" pitchFamily="18" charset="0"/>
              </a:rPr>
              <a:t>Sumber</a:t>
            </a:r>
            <a:r>
              <a:rPr lang="en-US" sz="1400" b="1" dirty="0" smtClean="0">
                <a:latin typeface="Times New Roman" pitchFamily="18" charset="0"/>
                <a:cs typeface="Times New Roman" pitchFamily="18" charset="0"/>
              </a:rPr>
              <a:t> : http://inasbasymeleh.blogspot.com/2011/12/puisi-matematika.html</a:t>
            </a:r>
            <a:endParaRPr lang="en-US" sz="1400" b="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jpeg"/>
          <p:cNvPicPr>
            <a:picLocks noChangeAspect="1"/>
          </p:cNvPicPr>
          <p:nvPr/>
        </p:nvPicPr>
        <p:blipFill>
          <a:blip r:embed="rId3"/>
          <a:stretch>
            <a:fillRect/>
          </a:stretch>
        </p:blipFill>
        <p:spPr>
          <a:xfrm>
            <a:off x="0" y="0"/>
            <a:ext cx="8153400" cy="6858000"/>
          </a:xfrm>
          <a:prstGeom prst="rect">
            <a:avLst/>
          </a:prstGeom>
        </p:spPr>
      </p:pic>
      <p:sp>
        <p:nvSpPr>
          <p:cNvPr id="3" name="Action Button: Home 2">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762000" y="1581090"/>
            <a:ext cx="6477000" cy="496848"/>
          </a:xfrm>
          <a:prstGeom prst="flowChartManualInput">
            <a:avLst/>
          </a:prstGeom>
          <a:solidFill>
            <a:schemeClr val="accent4">
              <a:lumMod val="75000"/>
            </a:schemeClr>
          </a:solidFill>
        </p:spPr>
        <p:txBody>
          <a:bodyPr wrap="square" rtlCol="0">
            <a:spAutoFit/>
          </a:bodyPr>
          <a:lstStyle/>
          <a:p>
            <a:pPr algn="ctr"/>
            <a:r>
              <a:rPr lang="en-US" sz="2000" b="1" dirty="0" err="1" smtClean="0">
                <a:solidFill>
                  <a:schemeClr val="bg1"/>
                </a:solidFill>
              </a:rPr>
              <a:t>Pantun</a:t>
            </a:r>
            <a:r>
              <a:rPr lang="en-US" sz="2000" b="1" dirty="0" smtClean="0">
                <a:solidFill>
                  <a:schemeClr val="bg1"/>
                </a:solidFill>
              </a:rPr>
              <a:t> </a:t>
            </a:r>
            <a:r>
              <a:rPr lang="en-US" sz="2000" b="1" dirty="0" err="1" smtClean="0">
                <a:solidFill>
                  <a:schemeClr val="bg1"/>
                </a:solidFill>
              </a:rPr>
              <a:t>Matematika</a:t>
            </a:r>
            <a:endParaRPr lang="en-US" sz="2000" b="1" dirty="0">
              <a:solidFill>
                <a:schemeClr val="bg1"/>
              </a:solidFill>
            </a:endParaRPr>
          </a:p>
        </p:txBody>
      </p:sp>
      <p:sp>
        <p:nvSpPr>
          <p:cNvPr id="5" name="TextBox 4"/>
          <p:cNvSpPr txBox="1"/>
          <p:nvPr/>
        </p:nvSpPr>
        <p:spPr>
          <a:xfrm>
            <a:off x="762000" y="2238613"/>
            <a:ext cx="3200400" cy="3323987"/>
          </a:xfrm>
          <a:prstGeom prst="rect">
            <a:avLst/>
          </a:prstGeom>
          <a:noFill/>
        </p:spPr>
        <p:txBody>
          <a:bodyPr wrap="square" rtlCol="0">
            <a:spAutoFit/>
          </a:bodyPr>
          <a:lstStyle/>
          <a:p>
            <a:r>
              <a:rPr lang="en-US" sz="1400" b="1" dirty="0" err="1" smtClean="0">
                <a:solidFill>
                  <a:schemeClr val="bg1"/>
                </a:solidFill>
                <a:latin typeface="Times New Roman" pitchFamily="18" charset="0"/>
                <a:cs typeface="Times New Roman" pitchFamily="18" charset="0"/>
              </a:rPr>
              <a:t>Sungguh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enak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buah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pepaya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Lebih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enak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buah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srikaya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Sungguh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rumit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rumus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matematika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Tapi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serumit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kisah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cinta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Ada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monyet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buah</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Buah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dimakan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banyak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ulatnya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Matematika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tidaklah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susah</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Bila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terus</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berusaha</a:t>
            </a:r>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Jika</a:t>
            </a:r>
            <a:r>
              <a:rPr lang="en-US" sz="1400" b="1" dirty="0" smtClean="0">
                <a:solidFill>
                  <a:schemeClr val="bg1"/>
                </a:solidFill>
                <a:latin typeface="Times New Roman" pitchFamily="18" charset="0"/>
                <a:cs typeface="Times New Roman" pitchFamily="18" charset="0"/>
              </a:rPr>
              <a:t> limit </a:t>
            </a:r>
            <a:r>
              <a:rPr lang="en-US" sz="1400" b="1" dirty="0" err="1" smtClean="0">
                <a:solidFill>
                  <a:schemeClr val="bg1"/>
                </a:solidFill>
                <a:latin typeface="Times New Roman" pitchFamily="18" charset="0"/>
                <a:cs typeface="Times New Roman" pitchFamily="18" charset="0"/>
              </a:rPr>
              <a:t>tak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izinkan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kita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bersama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Izinkan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membuat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teorema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sisa</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Sebagai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bentuk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puisi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cinta</a:t>
            </a:r>
            <a:endParaRPr lang="en-US" sz="1400" b="1" dirty="0" smtClean="0">
              <a:solidFill>
                <a:schemeClr val="bg1"/>
              </a:solidFill>
              <a:latin typeface="Times New Roman" pitchFamily="18" charset="0"/>
              <a:cs typeface="Times New Roman" pitchFamily="18" charset="0"/>
            </a:endParaRPr>
          </a:p>
          <a:p>
            <a:r>
              <a:rPr lang="en-US" sz="1400" b="1" dirty="0" smtClean="0">
                <a:solidFill>
                  <a:schemeClr val="bg1"/>
                </a:solidFill>
                <a:latin typeface="Times New Roman" pitchFamily="18" charset="0"/>
                <a:cs typeface="Times New Roman" pitchFamily="18" charset="0"/>
              </a:rPr>
              <a:t>Yang </a:t>
            </a:r>
            <a:r>
              <a:rPr lang="en-US" sz="1400" b="1" dirty="0" err="1" smtClean="0">
                <a:solidFill>
                  <a:schemeClr val="bg1"/>
                </a:solidFill>
                <a:latin typeface="Times New Roman" pitchFamily="18" charset="0"/>
                <a:cs typeface="Times New Roman" pitchFamily="18" charset="0"/>
              </a:rPr>
              <a:t>aku</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ciptakan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dari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matematika</a:t>
            </a:r>
            <a:endParaRPr lang="en-US" sz="1400" b="1" dirty="0" smtClean="0">
              <a:solidFill>
                <a:schemeClr val="bg1"/>
              </a:solidFill>
              <a:latin typeface="Times New Roman" pitchFamily="18" charset="0"/>
              <a:cs typeface="Times New Roman" pitchFamily="18" charset="0"/>
            </a:endParaRPr>
          </a:p>
        </p:txBody>
      </p:sp>
      <p:sp>
        <p:nvSpPr>
          <p:cNvPr id="6" name="TextBox 5"/>
          <p:cNvSpPr txBox="1"/>
          <p:nvPr/>
        </p:nvSpPr>
        <p:spPr>
          <a:xfrm>
            <a:off x="4114800" y="2228195"/>
            <a:ext cx="3581400" cy="3970318"/>
          </a:xfrm>
          <a:prstGeom prst="rect">
            <a:avLst/>
          </a:prstGeom>
          <a:noFill/>
        </p:spPr>
        <p:txBody>
          <a:bodyPr wrap="square" rtlCol="0">
            <a:spAutoFit/>
          </a:bodyPr>
          <a:lstStyle/>
          <a:p>
            <a:r>
              <a:rPr lang="en-US" sz="1400" b="1" dirty="0" smtClean="0">
                <a:solidFill>
                  <a:schemeClr val="bg1"/>
                </a:solidFill>
                <a:latin typeface="Times New Roman" pitchFamily="18" charset="0"/>
                <a:cs typeface="Times New Roman" pitchFamily="18" charset="0"/>
              </a:rPr>
              <a:t>Sore-sore </a:t>
            </a:r>
            <a:r>
              <a:rPr lang="en-US" sz="1400" b="1" dirty="0" err="1" smtClean="0">
                <a:solidFill>
                  <a:schemeClr val="bg1"/>
                </a:solidFill>
                <a:latin typeface="Times New Roman" pitchFamily="18" charset="0"/>
                <a:cs typeface="Times New Roman" pitchFamily="18" charset="0"/>
              </a:rPr>
              <a:t>mendayung</a:t>
            </a:r>
            <a:r>
              <a:rPr lang="en-US" sz="1400" b="1" dirty="0" smtClean="0">
                <a:solidFill>
                  <a:schemeClr val="bg1"/>
                </a:solidFill>
                <a:latin typeface="Times New Roman" pitchFamily="18" charset="0"/>
                <a:cs typeface="Times New Roman" pitchFamily="18" charset="0"/>
              </a:rPr>
              <a:t> sampan</a:t>
            </a:r>
          </a:p>
          <a:p>
            <a:r>
              <a:rPr lang="en-US" sz="1400" b="1" dirty="0" err="1" smtClean="0">
                <a:solidFill>
                  <a:schemeClr val="bg1"/>
                </a:solidFill>
                <a:latin typeface="Times New Roman" pitchFamily="18" charset="0"/>
                <a:cs typeface="Times New Roman" pitchFamily="18" charset="0"/>
              </a:rPr>
              <a:t>Mendayung</a:t>
            </a:r>
            <a:r>
              <a:rPr lang="en-US" sz="1400" b="1" dirty="0" smtClean="0">
                <a:solidFill>
                  <a:schemeClr val="bg1"/>
                </a:solidFill>
                <a:latin typeface="Times New Roman" pitchFamily="18" charset="0"/>
                <a:cs typeface="Times New Roman" pitchFamily="18" charset="0"/>
              </a:rPr>
              <a:t> sampan </a:t>
            </a:r>
            <a:r>
              <a:rPr lang="en-US" sz="1400" b="1" dirty="0" err="1" smtClean="0">
                <a:solidFill>
                  <a:schemeClr val="bg1"/>
                </a:solidFill>
                <a:latin typeface="Times New Roman" pitchFamily="18" charset="0"/>
                <a:cs typeface="Times New Roman" pitchFamily="18" charset="0"/>
              </a:rPr>
              <a:t>kanan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kiri</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Matematika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janganlah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disimpan</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Tapi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untuk</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dipelajari</a:t>
            </a:r>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Ikan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sepat</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masih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berdarah</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Warnanya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buram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tapi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bersisik</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Matematika</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memanglah</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susah</a:t>
            </a:r>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Bikin</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suram</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tapi</a:t>
            </a:r>
            <a:r>
              <a:rPr lang="en-US" sz="1400" b="1" dirty="0" smtClean="0">
                <a:solidFill>
                  <a:schemeClr val="bg1"/>
                </a:solidFill>
                <a:latin typeface="Times New Roman" pitchFamily="18" charset="0"/>
                <a:cs typeface="Times New Roman" pitchFamily="18" charset="0"/>
              </a:rPr>
              <a:t> </a:t>
            </a:r>
            <a:r>
              <a:rPr lang="en-US" sz="1400" b="1" dirty="0" err="1" smtClean="0">
                <a:solidFill>
                  <a:schemeClr val="bg1"/>
                </a:solidFill>
                <a:latin typeface="Times New Roman" pitchFamily="18" charset="0"/>
                <a:cs typeface="Times New Roman" pitchFamily="18" charset="0"/>
              </a:rPr>
              <a:t>asyik</a:t>
            </a:r>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endParaRPr lang="en-US" sz="1400" b="1" dirty="0" smtClean="0">
              <a:solidFill>
                <a:schemeClr val="bg1"/>
              </a:solidFill>
              <a:latin typeface="Times New Roman" pitchFamily="18" charset="0"/>
              <a:cs typeface="Times New Roman" pitchFamily="18" charset="0"/>
            </a:endParaRPr>
          </a:p>
          <a:p>
            <a:r>
              <a:rPr lang="en-US" sz="1400" b="1" dirty="0" err="1" smtClean="0">
                <a:solidFill>
                  <a:schemeClr val="bg1"/>
                </a:solidFill>
                <a:latin typeface="Times New Roman" pitchFamily="18" charset="0"/>
                <a:cs typeface="Times New Roman" pitchFamily="18" charset="0"/>
              </a:rPr>
              <a:t>Sumber</a:t>
            </a:r>
            <a:r>
              <a:rPr lang="en-US" sz="1400" b="1" dirty="0" smtClean="0">
                <a:solidFill>
                  <a:schemeClr val="bg1"/>
                </a:solidFill>
                <a:latin typeface="Times New Roman" pitchFamily="18" charset="0"/>
                <a:cs typeface="Times New Roman" pitchFamily="18" charset="0"/>
              </a:rPr>
              <a:t> : http://irwan17.blogspot.com/2012/04/puisi-dan-pantun-matematika-dari-siswa.html</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jpeg"/>
          <p:cNvPicPr>
            <a:picLocks noChangeAspect="1"/>
          </p:cNvPicPr>
          <p:nvPr/>
        </p:nvPicPr>
        <p:blipFill>
          <a:blip r:embed="rId3"/>
          <a:stretch>
            <a:fillRect/>
          </a:stretch>
        </p:blipFill>
        <p:spPr>
          <a:xfrm>
            <a:off x="0" y="0"/>
            <a:ext cx="8153400" cy="6858000"/>
          </a:xfrm>
          <a:prstGeom prst="rect">
            <a:avLst/>
          </a:prstGeom>
        </p:spPr>
      </p:pic>
      <p:sp>
        <p:nvSpPr>
          <p:cNvPr id="5" name="TextBox 4"/>
          <p:cNvSpPr txBox="1"/>
          <p:nvPr/>
        </p:nvSpPr>
        <p:spPr>
          <a:xfrm>
            <a:off x="3200400" y="1219200"/>
            <a:ext cx="4953000" cy="369332"/>
          </a:xfrm>
          <a:prstGeom prst="homePlat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err="1" smtClean="0">
                <a:latin typeface="Rockwell Extra Bold" pitchFamily="18" charset="0"/>
              </a:rPr>
              <a:t>Tes</a:t>
            </a:r>
            <a:r>
              <a:rPr lang="en-US" dirty="0" smtClean="0">
                <a:latin typeface="Rockwell Extra Bold" pitchFamily="18" charset="0"/>
              </a:rPr>
              <a:t> </a:t>
            </a:r>
            <a:r>
              <a:rPr lang="en-US" dirty="0" err="1" smtClean="0">
                <a:latin typeface="Rockwell Extra Bold" pitchFamily="18" charset="0"/>
              </a:rPr>
              <a:t>Kepribadian</a:t>
            </a:r>
            <a:endParaRPr lang="en-US" dirty="0" smtClean="0">
              <a:latin typeface="Rockwell Extra Bold" pitchFamily="18" charset="0"/>
            </a:endParaRPr>
          </a:p>
        </p:txBody>
      </p:sp>
      <p:sp>
        <p:nvSpPr>
          <p:cNvPr id="9" name="TextBox 8">
            <a:hlinkClick r:id="rId4" action="ppaction://hlinksldjump"/>
          </p:cNvPr>
          <p:cNvSpPr txBox="1"/>
          <p:nvPr/>
        </p:nvSpPr>
        <p:spPr>
          <a:xfrm>
            <a:off x="3200400" y="1600200"/>
            <a:ext cx="4876800" cy="1555194"/>
          </a:xfrm>
          <a:prstGeom prst="mathMinus">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latin typeface="Rockwell Extra Bold" pitchFamily="18" charset="0"/>
              </a:rPr>
              <a:t>TK 1</a:t>
            </a:r>
          </a:p>
        </p:txBody>
      </p:sp>
      <p:sp>
        <p:nvSpPr>
          <p:cNvPr id="10" name="TextBox 9">
            <a:hlinkClick r:id="rId5" action="ppaction://hlinksldjump"/>
          </p:cNvPr>
          <p:cNvSpPr txBox="1"/>
          <p:nvPr/>
        </p:nvSpPr>
        <p:spPr>
          <a:xfrm>
            <a:off x="3200400" y="2057400"/>
            <a:ext cx="4876800" cy="1555194"/>
          </a:xfrm>
          <a:prstGeom prst="mathMinus">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latin typeface="Rockwell Extra Bold" pitchFamily="18" charset="0"/>
              </a:rPr>
              <a:t>TK 2</a:t>
            </a:r>
          </a:p>
        </p:txBody>
      </p:sp>
      <p:cxnSp>
        <p:nvCxnSpPr>
          <p:cNvPr id="12" name="Straight Arrow Connector 11"/>
          <p:cNvCxnSpPr/>
          <p:nvPr/>
        </p:nvCxnSpPr>
        <p:spPr>
          <a:xfrm rot="5400000">
            <a:off x="5295108" y="1866108"/>
            <a:ext cx="533399" cy="158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 name="Action Button: Home 7">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strVal val="#ppt_w*0.70"/>
                                          </p:val>
                                        </p:tav>
                                        <p:tav tm="100000">
                                          <p:val>
                                            <p:strVal val="#ppt_w"/>
                                          </p:val>
                                        </p:tav>
                                      </p:tavLst>
                                    </p:anim>
                                    <p:anim calcmode="lin" valueType="num">
                                      <p:cBhvr>
                                        <p:cTn id="11" dur="500" fill="hold"/>
                                        <p:tgtEl>
                                          <p:spTgt spid="5"/>
                                        </p:tgtEl>
                                        <p:attrNameLst>
                                          <p:attrName>ppt_h</p:attrName>
                                        </p:attrNameLst>
                                      </p:cBhvr>
                                      <p:tavLst>
                                        <p:tav tm="0">
                                          <p:val>
                                            <p:strVal val="#ppt_h"/>
                                          </p:val>
                                        </p:tav>
                                        <p:tav tm="100000">
                                          <p:val>
                                            <p:strVal val="#ppt_h"/>
                                          </p:val>
                                        </p:tav>
                                      </p:tavLst>
                                    </p:anim>
                                    <p:animEffect transition="in" filter="fade">
                                      <p:cBhvr>
                                        <p:cTn id="12" dur="500"/>
                                        <p:tgtEl>
                                          <p:spTgt spid="5"/>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strVal val="#ppt_w*0.7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55"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0.7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Content Placeholder 2"/>
          <p:cNvSpPr>
            <a:spLocks noGrp="1"/>
          </p:cNvSpPr>
          <p:nvPr>
            <p:ph idx="1"/>
          </p:nvPr>
        </p:nvSpPr>
        <p:spPr>
          <a:xfrm>
            <a:off x="-76200" y="0"/>
            <a:ext cx="8229600" cy="685800"/>
          </a:xfrm>
          <a:prstGeom prst="horizontalScroll">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sz="2400" dirty="0" err="1" smtClean="0">
                <a:solidFill>
                  <a:schemeClr val="tx1"/>
                </a:solidFill>
                <a:latin typeface="Britannic Bold" pitchFamily="34" charset="0"/>
              </a:rPr>
              <a:t>Fungsi</a:t>
            </a:r>
            <a:endParaRPr lang="en-US" sz="2400" dirty="0">
              <a:solidFill>
                <a:schemeClr val="tx1"/>
              </a:solidFill>
              <a:latin typeface="Britannic Bold" pitchFamily="34" charset="0"/>
            </a:endParaRPr>
          </a:p>
        </p:txBody>
      </p:sp>
      <p:sp>
        <p:nvSpPr>
          <p:cNvPr id="21" name="Action Button: Forward or Next 20">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Action Button: Home 22">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TextBox 19"/>
          <p:cNvSpPr txBox="1"/>
          <p:nvPr/>
        </p:nvSpPr>
        <p:spPr>
          <a:xfrm>
            <a:off x="990600" y="872728"/>
            <a:ext cx="6096000" cy="430887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600"/>
              </a:spcAft>
            </a:pPr>
            <a:r>
              <a:rPr lang="en-US" sz="1400" b="1" dirty="0" smtClean="0">
                <a:solidFill>
                  <a:schemeClr val="tx1">
                    <a:lumMod val="50000"/>
                    <a:lumOff val="50000"/>
                  </a:schemeClr>
                </a:solidFill>
                <a:latin typeface="Times New Roman" pitchFamily="18" charset="0"/>
                <a:cs typeface="Times New Roman" pitchFamily="18" charset="0"/>
              </a:rPr>
              <a:t>1. </a:t>
            </a:r>
            <a:r>
              <a:rPr lang="en-US" sz="1400" b="1" dirty="0" err="1" smtClean="0">
                <a:solidFill>
                  <a:schemeClr val="tx1">
                    <a:lumMod val="50000"/>
                    <a:lumOff val="50000"/>
                  </a:schemeClr>
                </a:solidFill>
                <a:latin typeface="Times New Roman" pitchFamily="18" charset="0"/>
                <a:cs typeface="Times New Roman" pitchFamily="18" charset="0"/>
              </a:rPr>
              <a:t>Pengertian</a:t>
            </a:r>
            <a:r>
              <a:rPr lang="en-US" sz="1400" b="1" dirty="0" smtClean="0">
                <a:solidFill>
                  <a:schemeClr val="tx1">
                    <a:lumMod val="50000"/>
                    <a:lumOff val="50000"/>
                  </a:schemeClr>
                </a:solidFill>
                <a:latin typeface="Times New Roman" pitchFamily="18" charset="0"/>
                <a:cs typeface="Times New Roman" pitchFamily="18" charset="0"/>
              </a:rPr>
              <a:t> </a:t>
            </a:r>
            <a:r>
              <a:rPr lang="en-US" sz="1400" b="1" dirty="0" err="1" smtClean="0">
                <a:solidFill>
                  <a:schemeClr val="tx1">
                    <a:lumMod val="50000"/>
                    <a:lumOff val="50000"/>
                  </a:schemeClr>
                </a:solidFill>
                <a:latin typeface="Times New Roman" pitchFamily="18" charset="0"/>
                <a:cs typeface="Times New Roman" pitchFamily="18" charset="0"/>
              </a:rPr>
              <a:t>Fungsi</a:t>
            </a:r>
            <a:endParaRPr lang="en-US" sz="1400" b="1" dirty="0" smtClean="0">
              <a:solidFill>
                <a:schemeClr val="tx1">
                  <a:lumMod val="50000"/>
                  <a:lumOff val="50000"/>
                </a:schemeClr>
              </a:solidFill>
              <a:latin typeface="Times New Roman" pitchFamily="18" charset="0"/>
              <a:cs typeface="Times New Roman" pitchFamily="18" charset="0"/>
            </a:endParaRPr>
          </a:p>
          <a:p>
            <a:pPr indent="187325">
              <a:spcAft>
                <a:spcPts val="600"/>
              </a:spcAft>
              <a:tabLst>
                <a:tab pos="457200" algn="l"/>
              </a:tabLst>
            </a:pPr>
            <a:endParaRPr lang="id-ID" sz="1400" dirty="0" smtClean="0">
              <a:solidFill>
                <a:schemeClr val="tx1">
                  <a:lumMod val="50000"/>
                  <a:lumOff val="50000"/>
                </a:schemeClr>
              </a:solidFill>
              <a:latin typeface="Times New Roman" pitchFamily="18" charset="0"/>
              <a:cs typeface="Times New Roman" pitchFamily="18" charset="0"/>
            </a:endParaRPr>
          </a:p>
          <a:p>
            <a:pPr indent="187325">
              <a:spcAft>
                <a:spcPts val="600"/>
              </a:spcAft>
              <a:tabLst>
                <a:tab pos="457200" algn="l"/>
              </a:tabLst>
            </a:pPr>
            <a:r>
              <a:rPr lang="en-US" sz="1400" dirty="0" err="1" smtClean="0">
                <a:solidFill>
                  <a:schemeClr val="tx1">
                    <a:lumMod val="50000"/>
                    <a:lumOff val="50000"/>
                  </a:schemeClr>
                </a:solidFill>
                <a:latin typeface="Times New Roman" pitchFamily="18" charset="0"/>
                <a:cs typeface="Times New Roman" pitchFamily="18" charset="0"/>
              </a:rPr>
              <a:t>Fungsi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merupakan</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Relasi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dari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himpunan</a:t>
            </a:r>
            <a:r>
              <a:rPr lang="en-US" sz="1400" dirty="0" smtClean="0">
                <a:solidFill>
                  <a:schemeClr val="tx1">
                    <a:lumMod val="50000"/>
                    <a:lumOff val="50000"/>
                  </a:schemeClr>
                </a:solidFill>
                <a:latin typeface="Times New Roman" pitchFamily="18" charset="0"/>
                <a:cs typeface="Times New Roman" pitchFamily="18" charset="0"/>
              </a:rPr>
              <a:t> A </a:t>
            </a:r>
            <a:r>
              <a:rPr lang="en-US" sz="1400" dirty="0" err="1" smtClean="0">
                <a:solidFill>
                  <a:schemeClr val="tx1">
                    <a:lumMod val="50000"/>
                    <a:lumOff val="50000"/>
                  </a:schemeClr>
                </a:solidFill>
                <a:latin typeface="Times New Roman" pitchFamily="18" charset="0"/>
                <a:cs typeface="Times New Roman" pitchFamily="18" charset="0"/>
              </a:rPr>
              <a:t>ke</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himpunan</a:t>
            </a:r>
            <a:r>
              <a:rPr lang="en-US" sz="1400" dirty="0" smtClean="0">
                <a:solidFill>
                  <a:schemeClr val="tx1">
                    <a:lumMod val="50000"/>
                    <a:lumOff val="50000"/>
                  </a:schemeClr>
                </a:solidFill>
                <a:latin typeface="Times New Roman" pitchFamily="18" charset="0"/>
                <a:cs typeface="Times New Roman" pitchFamily="18" charset="0"/>
              </a:rPr>
              <a:t> B </a:t>
            </a:r>
            <a:r>
              <a:rPr lang="en-US" sz="1400" dirty="0" err="1" smtClean="0">
                <a:solidFill>
                  <a:schemeClr val="tx1">
                    <a:lumMod val="50000"/>
                    <a:lumOff val="50000"/>
                  </a:schemeClr>
                </a:solidFill>
                <a:latin typeface="Times New Roman" pitchFamily="18" charset="0"/>
                <a:cs typeface="Times New Roman" pitchFamily="18" charset="0"/>
              </a:rPr>
              <a:t>adalah</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pemasangan</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atau</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korespondensi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antara</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anggota</a:t>
            </a:r>
            <a:r>
              <a:rPr lang="en-US" sz="1400" dirty="0" smtClean="0">
                <a:solidFill>
                  <a:schemeClr val="tx1">
                    <a:lumMod val="50000"/>
                    <a:lumOff val="50000"/>
                  </a:schemeClr>
                </a:solidFill>
                <a:latin typeface="Times New Roman" pitchFamily="18" charset="0"/>
                <a:cs typeface="Times New Roman" pitchFamily="18" charset="0"/>
              </a:rPr>
              <a:t> A </a:t>
            </a:r>
            <a:r>
              <a:rPr lang="en-US" sz="1400" dirty="0" err="1" smtClean="0">
                <a:solidFill>
                  <a:schemeClr val="tx1">
                    <a:lumMod val="50000"/>
                    <a:lumOff val="50000"/>
                  </a:schemeClr>
                </a:solidFill>
                <a:latin typeface="Times New Roman" pitchFamily="18" charset="0"/>
                <a:cs typeface="Times New Roman" pitchFamily="18" charset="0"/>
              </a:rPr>
              <a:t>dengan</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anggota</a:t>
            </a:r>
            <a:r>
              <a:rPr lang="en-US" sz="1400" dirty="0" smtClean="0">
                <a:solidFill>
                  <a:schemeClr val="tx1">
                    <a:lumMod val="50000"/>
                    <a:lumOff val="50000"/>
                  </a:schemeClr>
                </a:solidFill>
                <a:latin typeface="Times New Roman" pitchFamily="18" charset="0"/>
                <a:cs typeface="Times New Roman" pitchFamily="18" charset="0"/>
              </a:rPr>
              <a:t> B.</a:t>
            </a:r>
          </a:p>
          <a:p>
            <a:pPr>
              <a:spcAft>
                <a:spcPts val="600"/>
              </a:spcAft>
            </a:pPr>
            <a:r>
              <a:rPr lang="id-ID" sz="1400" dirty="0" smtClean="0">
                <a:solidFill>
                  <a:schemeClr val="tx1">
                    <a:lumMod val="50000"/>
                    <a:lumOff val="50000"/>
                  </a:schemeClr>
                </a:solidFill>
                <a:latin typeface="Times New Roman" pitchFamily="18" charset="0"/>
                <a:cs typeface="Times New Roman" pitchFamily="18" charset="0"/>
              </a:rPr>
              <a:t>Contoh</a:t>
            </a:r>
            <a:r>
              <a:rPr lang="en-US" sz="1400" dirty="0" smtClean="0">
                <a:solidFill>
                  <a:schemeClr val="tx1">
                    <a:lumMod val="50000"/>
                    <a:lumOff val="50000"/>
                  </a:schemeClr>
                </a:solidFill>
                <a:latin typeface="Times New Roman" pitchFamily="18" charset="0"/>
                <a:cs typeface="Times New Roman" pitchFamily="18" charset="0"/>
              </a:rPr>
              <a:t>:</a:t>
            </a:r>
          </a:p>
          <a:p>
            <a:pPr>
              <a:spcAft>
                <a:spcPts val="600"/>
              </a:spcAft>
            </a:pPr>
            <a:r>
              <a:rPr lang="en-US" sz="1400" dirty="0" err="1" smtClean="0">
                <a:solidFill>
                  <a:schemeClr val="tx1">
                    <a:lumMod val="50000"/>
                    <a:lumOff val="50000"/>
                  </a:schemeClr>
                </a:solidFill>
                <a:latin typeface="Times New Roman" pitchFamily="18" charset="0"/>
                <a:cs typeface="Times New Roman" pitchFamily="18" charset="0"/>
              </a:rPr>
              <a:t>Empat</a:t>
            </a:r>
            <a:r>
              <a:rPr lang="id-ID" sz="1400" dirty="0" smtClean="0">
                <a:solidFill>
                  <a:schemeClr val="tx1">
                    <a:lumMod val="50000"/>
                    <a:lumOff val="50000"/>
                  </a:schemeClr>
                </a:solidFill>
                <a:latin typeface="Times New Roman" pitchFamily="18" charset="0"/>
                <a:cs typeface="Times New Roman" pitchFamily="18" charset="0"/>
              </a:rPr>
              <a:t> siswa kelas XI program IPS di suatu sekolah ditanya mengenai ukuran</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sepatu</a:t>
            </a:r>
            <a:r>
              <a:rPr lang="id-ID" sz="1400" dirty="0" smtClean="0">
                <a:solidFill>
                  <a:schemeClr val="tx1">
                    <a:lumMod val="50000"/>
                    <a:lumOff val="50000"/>
                  </a:schemeClr>
                </a:solidFill>
                <a:latin typeface="Times New Roman" pitchFamily="18" charset="0"/>
                <a:cs typeface="Times New Roman" pitchFamily="18" charset="0"/>
              </a:rPr>
              <a:t> yang mereka </a:t>
            </a:r>
            <a:r>
              <a:rPr lang="en-US" sz="1400" dirty="0" err="1" smtClean="0">
                <a:solidFill>
                  <a:schemeClr val="tx1">
                    <a:lumMod val="50000"/>
                    <a:lumOff val="50000"/>
                  </a:schemeClr>
                </a:solidFill>
                <a:latin typeface="Times New Roman" pitchFamily="18" charset="0"/>
                <a:cs typeface="Times New Roman" pitchFamily="18" charset="0"/>
              </a:rPr>
              <a:t>pakai</a:t>
            </a:r>
            <a:r>
              <a:rPr lang="id-ID" sz="1400" dirty="0" smtClean="0">
                <a:solidFill>
                  <a:schemeClr val="tx1">
                    <a:lumMod val="50000"/>
                    <a:lumOff val="50000"/>
                  </a:schemeClr>
                </a:solidFill>
                <a:latin typeface="Times New Roman" pitchFamily="18" charset="0"/>
                <a:cs typeface="Times New Roman" pitchFamily="18" charset="0"/>
              </a:rPr>
              <a:t> dan hasilnya sebagai berikut</a:t>
            </a:r>
            <a:r>
              <a:rPr lang="en-US" sz="1400" dirty="0" smtClean="0">
                <a:solidFill>
                  <a:schemeClr val="tx1">
                    <a:lumMod val="50000"/>
                    <a:lumOff val="50000"/>
                  </a:schemeClr>
                </a:solidFill>
                <a:latin typeface="Times New Roman" pitchFamily="18" charset="0"/>
                <a:cs typeface="Times New Roman" pitchFamily="18" charset="0"/>
              </a:rPr>
              <a:t>: </a:t>
            </a:r>
          </a:p>
          <a:p>
            <a:pPr>
              <a:spcAft>
                <a:spcPts val="600"/>
              </a:spcAft>
            </a:pPr>
            <a:r>
              <a:rPr lang="id-ID" sz="1400" dirty="0" smtClean="0">
                <a:solidFill>
                  <a:schemeClr val="tx1">
                    <a:lumMod val="50000"/>
                    <a:lumOff val="50000"/>
                  </a:schemeClr>
                </a:solidFill>
                <a:latin typeface="Times New Roman" pitchFamily="18" charset="0"/>
                <a:cs typeface="Times New Roman" pitchFamily="18" charset="0"/>
              </a:rPr>
              <a:t>-   A</a:t>
            </a:r>
            <a:r>
              <a:rPr lang="en-US" sz="1400" dirty="0" err="1" smtClean="0">
                <a:solidFill>
                  <a:schemeClr val="tx1">
                    <a:lumMod val="50000"/>
                    <a:lumOff val="50000"/>
                  </a:schemeClr>
                </a:solidFill>
                <a:latin typeface="Times New Roman" pitchFamily="18" charset="0"/>
                <a:cs typeface="Times New Roman" pitchFamily="18" charset="0"/>
              </a:rPr>
              <a:t>yu</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memakai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sepatu</a:t>
            </a:r>
            <a:r>
              <a:rPr lang="id-ID" sz="1400" dirty="0" smtClean="0">
                <a:solidFill>
                  <a:schemeClr val="tx1">
                    <a:lumMod val="50000"/>
                    <a:lumOff val="50000"/>
                  </a:schemeClr>
                </a:solidFill>
                <a:latin typeface="Times New Roman" pitchFamily="18" charset="0"/>
                <a:cs typeface="Times New Roman" pitchFamily="18" charset="0"/>
              </a:rPr>
              <a:t> berukuran </a:t>
            </a:r>
            <a:r>
              <a:rPr lang="en-US" sz="1400" dirty="0" smtClean="0">
                <a:solidFill>
                  <a:schemeClr val="tx1">
                    <a:lumMod val="50000"/>
                    <a:lumOff val="50000"/>
                  </a:schemeClr>
                </a:solidFill>
                <a:latin typeface="Times New Roman" pitchFamily="18" charset="0"/>
                <a:cs typeface="Times New Roman" pitchFamily="18" charset="0"/>
              </a:rPr>
              <a:t>37</a:t>
            </a:r>
          </a:p>
          <a:p>
            <a:pPr>
              <a:spcAft>
                <a:spcPts val="600"/>
              </a:spcAft>
            </a:pPr>
            <a:r>
              <a:rPr lang="id-ID"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Bela</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memakai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sepatu</a:t>
            </a:r>
            <a:r>
              <a:rPr lang="id-ID" sz="1400" dirty="0" smtClean="0">
                <a:solidFill>
                  <a:schemeClr val="tx1">
                    <a:lumMod val="50000"/>
                    <a:lumOff val="50000"/>
                  </a:schemeClr>
                </a:solidFill>
                <a:latin typeface="Times New Roman" pitchFamily="18" charset="0"/>
                <a:cs typeface="Times New Roman" pitchFamily="18" charset="0"/>
              </a:rPr>
              <a:t> berukuran</a:t>
            </a:r>
            <a:r>
              <a:rPr lang="en-US" sz="1400" dirty="0" smtClean="0">
                <a:solidFill>
                  <a:schemeClr val="tx1">
                    <a:lumMod val="50000"/>
                    <a:lumOff val="50000"/>
                  </a:schemeClr>
                </a:solidFill>
                <a:latin typeface="Times New Roman" pitchFamily="18" charset="0"/>
                <a:cs typeface="Times New Roman" pitchFamily="18" charset="0"/>
              </a:rPr>
              <a:t> 38</a:t>
            </a:r>
          </a:p>
          <a:p>
            <a:pPr>
              <a:spcAft>
                <a:spcPts val="600"/>
              </a:spcAft>
            </a:pPr>
            <a:r>
              <a:rPr lang="id-ID"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Ucup</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memakai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sepatu</a:t>
            </a:r>
            <a:r>
              <a:rPr lang="id-ID" sz="1400" dirty="0" smtClean="0">
                <a:solidFill>
                  <a:schemeClr val="tx1">
                    <a:lumMod val="50000"/>
                    <a:lumOff val="50000"/>
                  </a:schemeClr>
                </a:solidFill>
                <a:latin typeface="Times New Roman" pitchFamily="18" charset="0"/>
                <a:cs typeface="Times New Roman" pitchFamily="18" charset="0"/>
              </a:rPr>
              <a:t> berukuran</a:t>
            </a:r>
            <a:r>
              <a:rPr lang="en-US" sz="1400" dirty="0" smtClean="0">
                <a:solidFill>
                  <a:schemeClr val="tx1">
                    <a:lumMod val="50000"/>
                    <a:lumOff val="50000"/>
                  </a:schemeClr>
                </a:solidFill>
                <a:latin typeface="Times New Roman" pitchFamily="18" charset="0"/>
                <a:cs typeface="Times New Roman" pitchFamily="18" charset="0"/>
              </a:rPr>
              <a:t> 40</a:t>
            </a:r>
          </a:p>
          <a:p>
            <a:pPr>
              <a:spcAft>
                <a:spcPts val="600"/>
              </a:spcAft>
            </a:pPr>
            <a:r>
              <a:rPr lang="id-ID"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Udin</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memakai</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sepatu</a:t>
            </a:r>
            <a:r>
              <a:rPr lang="id-ID" sz="1400" dirty="0" smtClean="0">
                <a:solidFill>
                  <a:schemeClr val="tx1">
                    <a:lumMod val="50000"/>
                    <a:lumOff val="50000"/>
                  </a:schemeClr>
                </a:solidFill>
                <a:latin typeface="Times New Roman" pitchFamily="18" charset="0"/>
                <a:cs typeface="Times New Roman" pitchFamily="18" charset="0"/>
              </a:rPr>
              <a:t> berukuran</a:t>
            </a:r>
            <a:r>
              <a:rPr lang="en-US" sz="1400" dirty="0" smtClean="0">
                <a:solidFill>
                  <a:schemeClr val="tx1">
                    <a:lumMod val="50000"/>
                    <a:lumOff val="50000"/>
                  </a:schemeClr>
                </a:solidFill>
                <a:latin typeface="Times New Roman" pitchFamily="18" charset="0"/>
                <a:cs typeface="Times New Roman" pitchFamily="18" charset="0"/>
              </a:rPr>
              <a:t> 40</a:t>
            </a:r>
          </a:p>
          <a:p>
            <a:pPr>
              <a:spcAft>
                <a:spcPts val="600"/>
              </a:spcAft>
            </a:pPr>
            <a:r>
              <a:rPr lang="id-ID" sz="1400" dirty="0" smtClean="0">
                <a:solidFill>
                  <a:schemeClr val="tx1">
                    <a:lumMod val="50000"/>
                    <a:lumOff val="50000"/>
                  </a:schemeClr>
                </a:solidFill>
                <a:latin typeface="Times New Roman" pitchFamily="18" charset="0"/>
                <a:cs typeface="Times New Roman" pitchFamily="18" charset="0"/>
              </a:rPr>
              <a:t>Jika k</a:t>
            </a:r>
            <a:r>
              <a:rPr lang="en-US" sz="1400" dirty="0" err="1" smtClean="0">
                <a:solidFill>
                  <a:schemeClr val="tx1">
                    <a:lumMod val="50000"/>
                    <a:lumOff val="50000"/>
                  </a:schemeClr>
                </a:solidFill>
                <a:latin typeface="Times New Roman" pitchFamily="18" charset="0"/>
                <a:cs typeface="Times New Roman" pitchFamily="18" charset="0"/>
              </a:rPr>
              <a:t>eempat</a:t>
            </a:r>
            <a:r>
              <a:rPr lang="id-ID" sz="1400" dirty="0" smtClean="0">
                <a:solidFill>
                  <a:schemeClr val="tx1">
                    <a:lumMod val="50000"/>
                    <a:lumOff val="50000"/>
                  </a:schemeClr>
                </a:solidFill>
                <a:latin typeface="Times New Roman" pitchFamily="18" charset="0"/>
                <a:cs typeface="Times New Roman" pitchFamily="18" charset="0"/>
              </a:rPr>
              <a:t> siswa tersebut ditunjukkan dengan himpunan A dan ukuran baju seragam ditunjukkan dengan himpunan B, maka dapat dibuat suatu hubungan antara kedua himpunan tersebut. </a:t>
            </a:r>
            <a:endParaRPr lang="en-US" sz="1400" dirty="0" smtClean="0">
              <a:solidFill>
                <a:schemeClr val="tx1">
                  <a:lumMod val="50000"/>
                  <a:lumOff val="50000"/>
                </a:schemeClr>
              </a:solidFill>
              <a:latin typeface="Times New Roman" pitchFamily="18" charset="0"/>
              <a:cs typeface="Times New Roman" pitchFamily="18" charset="0"/>
            </a:endParaRPr>
          </a:p>
          <a:p>
            <a:r>
              <a:rPr lang="id-ID" sz="1400" dirty="0" smtClean="0">
                <a:solidFill>
                  <a:schemeClr val="tx1">
                    <a:lumMod val="50000"/>
                    <a:lumOff val="50000"/>
                  </a:schemeClr>
                </a:solidFill>
                <a:latin typeface="Times New Roman" pitchFamily="18" charset="0"/>
                <a:cs typeface="Times New Roman" pitchFamily="18" charset="0"/>
              </a:rPr>
              <a:t>A = {A</a:t>
            </a:r>
            <a:r>
              <a:rPr lang="en-US" sz="1400" dirty="0" err="1" smtClean="0">
                <a:solidFill>
                  <a:schemeClr val="tx1">
                    <a:lumMod val="50000"/>
                    <a:lumOff val="50000"/>
                  </a:schemeClr>
                </a:solidFill>
                <a:latin typeface="Times New Roman" pitchFamily="18" charset="0"/>
                <a:cs typeface="Times New Roman" pitchFamily="18" charset="0"/>
              </a:rPr>
              <a:t>yu</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Bela</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Ucup</a:t>
            </a:r>
            <a:r>
              <a:rPr lang="en-US" sz="1400" dirty="0" smtClean="0">
                <a:solidFill>
                  <a:schemeClr val="tx1">
                    <a:lumMod val="50000"/>
                    <a:lumOff val="50000"/>
                  </a:schemeClr>
                </a:solidFill>
                <a:latin typeface="Times New Roman" pitchFamily="18" charset="0"/>
                <a:cs typeface="Times New Roman" pitchFamily="18" charset="0"/>
              </a:rPr>
              <a:t>, </a:t>
            </a:r>
            <a:r>
              <a:rPr lang="en-US" sz="1400" dirty="0" err="1" smtClean="0">
                <a:solidFill>
                  <a:schemeClr val="tx1">
                    <a:lumMod val="50000"/>
                    <a:lumOff val="50000"/>
                  </a:schemeClr>
                </a:solidFill>
                <a:latin typeface="Times New Roman" pitchFamily="18" charset="0"/>
                <a:cs typeface="Times New Roman" pitchFamily="18" charset="0"/>
              </a:rPr>
              <a:t>Udin</a:t>
            </a:r>
            <a:r>
              <a:rPr lang="id-ID" sz="1400" dirty="0" smtClean="0">
                <a:solidFill>
                  <a:schemeClr val="tx1">
                    <a:lumMod val="50000"/>
                    <a:lumOff val="50000"/>
                  </a:schemeClr>
                </a:solidFill>
                <a:latin typeface="Times New Roman" pitchFamily="18" charset="0"/>
                <a:cs typeface="Times New Roman" pitchFamily="18" charset="0"/>
              </a:rPr>
              <a:t>}</a:t>
            </a:r>
            <a:endParaRPr lang="en-US" sz="1400" dirty="0" smtClean="0">
              <a:solidFill>
                <a:schemeClr val="tx1">
                  <a:lumMod val="50000"/>
                  <a:lumOff val="50000"/>
                </a:schemeClr>
              </a:solidFill>
              <a:latin typeface="Times New Roman" pitchFamily="18" charset="0"/>
              <a:cs typeface="Times New Roman" pitchFamily="18" charset="0"/>
            </a:endParaRPr>
          </a:p>
          <a:p>
            <a:r>
              <a:rPr lang="id-ID" sz="1400" dirty="0" smtClean="0">
                <a:solidFill>
                  <a:schemeClr val="tx1">
                    <a:lumMod val="50000"/>
                    <a:lumOff val="50000"/>
                  </a:schemeClr>
                </a:solidFill>
                <a:latin typeface="Times New Roman" pitchFamily="18" charset="0"/>
                <a:cs typeface="Times New Roman" pitchFamily="18" charset="0"/>
              </a:rPr>
              <a:t>B = {</a:t>
            </a:r>
            <a:r>
              <a:rPr lang="en-US" sz="1400" dirty="0" smtClean="0">
                <a:solidFill>
                  <a:schemeClr val="tx1">
                    <a:lumMod val="50000"/>
                    <a:lumOff val="50000"/>
                  </a:schemeClr>
                </a:solidFill>
                <a:latin typeface="Times New Roman" pitchFamily="18" charset="0"/>
                <a:cs typeface="Times New Roman" pitchFamily="18" charset="0"/>
              </a:rPr>
              <a:t>37, 38, 39, 40</a:t>
            </a:r>
            <a:r>
              <a:rPr lang="id-ID" sz="1400" dirty="0" smtClean="0">
                <a:solidFill>
                  <a:schemeClr val="tx1">
                    <a:lumMod val="50000"/>
                    <a:lumOff val="50000"/>
                  </a:schemeClr>
                </a:solidFill>
                <a:latin typeface="Times New Roman" pitchFamily="18" charset="0"/>
                <a:cs typeface="Times New Roman" pitchFamily="18" charset="0"/>
              </a:rPr>
              <a:t>}</a:t>
            </a:r>
            <a:endParaRPr lang="en-US" sz="1400" dirty="0" smtClean="0">
              <a:solidFill>
                <a:schemeClr val="tx1">
                  <a:lumMod val="50000"/>
                  <a:lumOff val="50000"/>
                </a:schemeClr>
              </a:solidFill>
              <a:latin typeface="Times New Roman" pitchFamily="18" charset="0"/>
              <a:cs typeface="Times New Roman" pitchFamily="18" charset="0"/>
            </a:endParaRPr>
          </a:p>
        </p:txBody>
      </p:sp>
      <p:pic>
        <p:nvPicPr>
          <p:cNvPr id="13" name="Picture 12" descr="lio.jpeg"/>
          <p:cNvPicPr>
            <a:picLocks noChangeAspect="1"/>
          </p:cNvPicPr>
          <p:nvPr/>
        </p:nvPicPr>
        <p:blipFill>
          <a:blip r:embed="rId5"/>
          <a:stretch>
            <a:fillRect/>
          </a:stretch>
        </p:blipFill>
        <p:spPr>
          <a:xfrm>
            <a:off x="3505200" y="4419600"/>
            <a:ext cx="1823321" cy="184785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500"/>
                                        <p:tgtEl>
                                          <p:spTgt spid="20"/>
                                        </p:tgtEl>
                                      </p:cBhvr>
                                    </p:animEffect>
                                  </p:childTnLst>
                                </p:cTn>
                              </p:par>
                            </p:childTnLst>
                          </p:cTn>
                        </p:par>
                        <p:par>
                          <p:cTn id="15" fill="hold">
                            <p:stCondLst>
                              <p:cond delay="1000"/>
                            </p:stCondLst>
                            <p:childTnLst>
                              <p:par>
                                <p:cTn id="16" presetID="35" presetClass="path" presetSubtype="0" accel="50000" decel="50000" fill="hold" nodeType="afterEffect">
                                  <p:stCondLst>
                                    <p:cond delay="0"/>
                                  </p:stCondLst>
                                  <p:childTnLst>
                                    <p:animMotion origin="layout" path="M -0.00799 -0.00139 L 0.17534 -0.00139 " pathEditMode="relative" rAng="0" ptsTypes="AA">
                                      <p:cBhvr>
                                        <p:cTn id="17" dur="1000" fill="hold"/>
                                        <p:tgtEl>
                                          <p:spTgt spid="13"/>
                                        </p:tgtEl>
                                        <p:attrNameLst>
                                          <p:attrName>ppt_x</p:attrName>
                                          <p:attrName>ppt_y</p:attrName>
                                        </p:attrNameLst>
                                      </p:cBhvr>
                                      <p:rCtr x="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3">
            <a:hlinkClick r:id="rId3"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5" name="Picture 4" descr="nm.jpeg"/>
          <p:cNvPicPr>
            <a:picLocks noChangeAspect="1"/>
          </p:cNvPicPr>
          <p:nvPr/>
        </p:nvPicPr>
        <p:blipFill>
          <a:blip r:embed="rId4"/>
          <a:stretch>
            <a:fillRect/>
          </a:stretch>
        </p:blipFill>
        <p:spPr>
          <a:xfrm>
            <a:off x="0" y="0"/>
            <a:ext cx="8153400" cy="6858000"/>
          </a:xfrm>
          <a:prstGeom prst="rect">
            <a:avLst/>
          </a:prstGeom>
        </p:spPr>
      </p:pic>
      <p:sp>
        <p:nvSpPr>
          <p:cNvPr id="6" name="TextBox 5"/>
          <p:cNvSpPr txBox="1"/>
          <p:nvPr/>
        </p:nvSpPr>
        <p:spPr>
          <a:xfrm>
            <a:off x="3276600" y="164068"/>
            <a:ext cx="4876800" cy="369332"/>
          </a:xfrm>
          <a:prstGeom prst="homePlat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latin typeface="Rockwell Extra Bold" pitchFamily="18" charset="0"/>
              </a:rPr>
              <a:t>TK 1</a:t>
            </a:r>
          </a:p>
        </p:txBody>
      </p:sp>
      <p:sp>
        <p:nvSpPr>
          <p:cNvPr id="7" name="TextBox 6"/>
          <p:cNvSpPr txBox="1"/>
          <p:nvPr/>
        </p:nvSpPr>
        <p:spPr>
          <a:xfrm>
            <a:off x="3200400" y="685800"/>
            <a:ext cx="4876800" cy="594008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sebuah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psikotes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sederhana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kepribadian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tapi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harus</a:t>
            </a:r>
            <a:r>
              <a:rPr lang="en-US" sz="1400" dirty="0" smtClean="0">
                <a:latin typeface="Times New Roman" pitchFamily="18" charset="0"/>
                <a:cs typeface="Times New Roman" pitchFamily="18" charset="0"/>
              </a:rPr>
              <a:t> JUJUR DALAM MENJAWAB PERTANYAAN &amp; JANGAN MELIHAT HASIL JAWABAN SEBELUM ANDA MENGISI KUISIONER DI BAWAH INI…</a:t>
            </a:r>
          </a:p>
          <a:p>
            <a:pPr algn="just"/>
            <a:r>
              <a:rPr lang="en-US" sz="1400" dirty="0" smtClean="0">
                <a:latin typeface="Times New Roman" pitchFamily="18" charset="0"/>
                <a:cs typeface="Times New Roman" pitchFamily="18" charset="0"/>
              </a:rPr>
              <a:t>Ready…</a:t>
            </a:r>
          </a:p>
          <a:p>
            <a:pPr algn="just"/>
            <a:endParaRPr lang="en-US" sz="1400" dirty="0" smtClean="0">
              <a:latin typeface="Times New Roman" pitchFamily="18" charset="0"/>
              <a:cs typeface="Times New Roman" pitchFamily="18" charset="0"/>
            </a:endParaRPr>
          </a:p>
          <a:p>
            <a:pPr marL="342900" indent="-342900" algn="just">
              <a:buAutoNum type="arabicPeriod"/>
            </a:pP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didepan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mulut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harus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masuk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kedalamnya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tetapi</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panjang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didepan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mulut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tersedia</a:t>
            </a:r>
            <a:r>
              <a:rPr lang="en-US" sz="1400" dirty="0" smtClean="0">
                <a:latin typeface="Times New Roman" pitchFamily="18" charset="0"/>
                <a:cs typeface="Times New Roman" pitchFamily="18" charset="0"/>
              </a:rPr>
              <a:t> 10 </a:t>
            </a:r>
            <a:r>
              <a:rPr lang="en-US" sz="1400" dirty="0" err="1" smtClean="0">
                <a:latin typeface="Times New Roman" pitchFamily="18" charset="0"/>
                <a:cs typeface="Times New Roman" pitchFamily="18" charset="0"/>
              </a:rPr>
              <a:t>btg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Berapa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lilin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bawa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ingat</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panjang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a:t>
            </a:r>
          </a:p>
          <a:p>
            <a:pPr marL="342900" indent="-342900" algn="just">
              <a:buAutoNum type="arabicPeriod"/>
            </a:pPr>
            <a:r>
              <a:rPr lang="en-US" sz="1400" dirty="0" err="1" smtClean="0">
                <a:latin typeface="Times New Roman" pitchFamily="18" charset="0"/>
                <a:cs typeface="Times New Roman" pitchFamily="18" charset="0"/>
              </a:rPr>
              <a:t>Setelah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memasuki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keluar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didepan</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mata</a:t>
            </a:r>
            <a:r>
              <a:rPr lang="en-US" sz="1400" dirty="0" smtClean="0">
                <a:latin typeface="Times New Roman" pitchFamily="18" charset="0"/>
                <a:cs typeface="Times New Roman" pitchFamily="18" charset="0"/>
              </a:rPr>
              <a:t> air, </a:t>
            </a:r>
            <a:r>
              <a:rPr lang="en-US" sz="1400" dirty="0" err="1" smtClean="0">
                <a:latin typeface="Times New Roman" pitchFamily="18" charset="0"/>
                <a:cs typeface="Times New Roman" pitchFamily="18" charset="0"/>
              </a:rPr>
              <a:t>yaitu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air </a:t>
            </a:r>
            <a:r>
              <a:rPr lang="en-US" sz="1400" dirty="0" err="1" smtClean="0">
                <a:latin typeface="Times New Roman" pitchFamily="18" charset="0"/>
                <a:cs typeface="Times New Roman" pitchFamily="18" charset="0"/>
              </a:rPr>
              <a:t>terjun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kolam</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tenang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ingin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dimanakah</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lalu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apakah</a:t>
            </a:r>
            <a:r>
              <a:rPr lang="id-ID" sz="1400" dirty="0" smtClean="0">
                <a:latin typeface="Times New Roman" pitchFamily="18" charset="0"/>
                <a:cs typeface="Times New Roman" pitchFamily="18" charset="0"/>
              </a:rPr>
              <a:t> 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telanjang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disitu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manusia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seorangpun</a:t>
            </a:r>
            <a:r>
              <a:rPr lang="en-US" sz="1400" dirty="0" smtClean="0">
                <a:latin typeface="Times New Roman" pitchFamily="18" charset="0"/>
                <a:cs typeface="Times New Roman" pitchFamily="18" charset="0"/>
              </a:rPr>
              <a:t>)</a:t>
            </a:r>
          </a:p>
          <a:p>
            <a:pPr marL="342900" indent="-342900" algn="just">
              <a:buAutoNum type="arabicPeriod"/>
            </a:pPr>
            <a:r>
              <a:rPr lang="en-US" sz="1400" dirty="0" err="1" smtClean="0">
                <a:latin typeface="Times New Roman" pitchFamily="18" charset="0"/>
                <a:cs typeface="Times New Roman" pitchFamily="18" charset="0"/>
              </a:rPr>
              <a:t>Setelah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a:t>
            </a:r>
            <a:r>
              <a:rPr lang="id-ID" sz="1400" dirty="0"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lapar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Didepan</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terhidang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meja</a:t>
            </a:r>
            <a:r>
              <a:rPr lang="en-US" sz="1400" dirty="0" smtClean="0">
                <a:latin typeface="Times New Roman" pitchFamily="18" charset="0"/>
                <a:cs typeface="Times New Roman" pitchFamily="18" charset="0"/>
              </a:rPr>
              <a:t>. 1 </a:t>
            </a:r>
            <a:r>
              <a:rPr lang="en-US" sz="1400" dirty="0" err="1" smtClean="0">
                <a:latin typeface="Times New Roman" pitchFamily="18" charset="0"/>
                <a:cs typeface="Times New Roman" pitchFamily="18" charset="0"/>
              </a:rPr>
              <a:t>meja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4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1 </a:t>
            </a:r>
            <a:r>
              <a:rPr lang="en-US" sz="1400" dirty="0" err="1" smtClean="0">
                <a:latin typeface="Times New Roman" pitchFamily="18" charset="0"/>
                <a:cs typeface="Times New Roman" pitchFamily="18" charset="0"/>
              </a:rPr>
              <a:t>lagi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panjang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beraneka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hidangan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Dimeja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mana</a:t>
            </a:r>
            <a:r>
              <a:rPr lang="en-US" sz="1400" dirty="0" smtClean="0">
                <a:latin typeface="Times New Roman" pitchFamily="18" charset="0"/>
                <a:cs typeface="Times New Roman" pitchFamily="18" charset="0"/>
              </a:rPr>
              <a:t> </a:t>
            </a:r>
            <a:r>
              <a:rPr lang="id-ID" sz="1400" dirty="0" err="1" smtClean="0">
                <a:latin typeface="Times New Roman" pitchFamily="18" charset="0"/>
                <a:cs typeface="Times New Roman" pitchFamily="18" charset="0"/>
              </a:rPr>
              <a:t>A</a:t>
            </a:r>
            <a:r>
              <a:rPr lang="en-US" sz="1400" dirty="0" err="1" smtClean="0">
                <a:latin typeface="Times New Roman" pitchFamily="18" charset="0"/>
                <a:cs typeface="Times New Roman" pitchFamily="18" charset="0"/>
              </a:rPr>
              <a:t>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t>
            </a:r>
            <a:r>
              <a:rPr lang="en-US" sz="1400" dirty="0" smtClean="0">
                <a:latin typeface="Times New Roman" pitchFamily="18" charset="0"/>
                <a:cs typeface="Times New Roman" pitchFamily="18" charset="0"/>
              </a:rPr>
              <a:t>?</a:t>
            </a:r>
          </a:p>
          <a:p>
            <a:pPr marL="342900" indent="-342900" algn="just">
              <a:buAutoNum type="arabicPeriod"/>
            </a:pPr>
            <a:r>
              <a:rPr lang="en-US" sz="1400" dirty="0" err="1" smtClean="0">
                <a:latin typeface="Times New Roman" pitchFamily="18" charset="0"/>
                <a:cs typeface="Times New Roman" pitchFamily="18" charset="0"/>
              </a:rPr>
              <a:t>Inilah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paling </a:t>
            </a:r>
            <a:r>
              <a:rPr lang="en-US" sz="1400" dirty="0" err="1" smtClean="0">
                <a:latin typeface="Times New Roman" pitchFamily="18" charset="0"/>
                <a:cs typeface="Times New Roman" pitchFamily="18" charset="0"/>
              </a:rPr>
              <a:t>penting</a:t>
            </a:r>
            <a:r>
              <a:rPr lang="en-US" sz="1400" dirty="0" smtClean="0">
                <a:latin typeface="Times New Roman" pitchFamily="18" charset="0"/>
                <a:cs typeface="Times New Roman" pitchFamily="18" charset="0"/>
              </a:rPr>
              <a:t>.</a:t>
            </a:r>
          </a:p>
          <a:p>
            <a:pPr marL="342900" indent="-342900"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Binatang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sangat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takuti</a:t>
            </a:r>
            <a:r>
              <a:rPr lang="en-US" sz="1400" dirty="0" smtClean="0">
                <a:latin typeface="Times New Roman" pitchFamily="18" charset="0"/>
                <a:cs typeface="Times New Roman" pitchFamily="18" charset="0"/>
              </a:rPr>
              <a:t>?</a:t>
            </a:r>
            <a:endParaRPr lang="en-US" sz="1400" b="1" dirty="0" smtClean="0">
              <a:latin typeface="Times New Roman" pitchFamily="18" charset="0"/>
              <a:cs typeface="Times New Roman" pitchFamily="18" charset="0"/>
            </a:endParaRPr>
          </a:p>
          <a:p>
            <a:pPr algn="just"/>
            <a:endParaRPr lang="en-US" sz="1400" b="1"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a:t>
            </a:r>
            <a:r>
              <a:rPr lang="en-US" sz="1400" b="1" dirty="0" err="1" smtClean="0">
                <a:latin typeface="Times New Roman" pitchFamily="18" charset="0"/>
                <a:cs typeface="Times New Roman" pitchFamily="18" charset="0"/>
              </a:rPr>
              <a:t>Sekali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lagi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jawab</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yg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jujur</a:t>
            </a:r>
            <a:r>
              <a:rPr lang="en-US" sz="1400" b="1" dirty="0" smtClean="0">
                <a:latin typeface="Times New Roman" pitchFamily="18" charset="0"/>
                <a:cs typeface="Times New Roman" pitchFamily="18" charset="0"/>
              </a:rPr>
              <a:t>, agar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dapat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menilai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sendiri</a:t>
            </a:r>
            <a:r>
              <a:rPr lang="en-US" sz="1400" b="1"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600" dirty="0" err="1" smtClean="0">
                <a:solidFill>
                  <a:srgbClr val="FF0000"/>
                </a:solidFill>
                <a:latin typeface="Times New Roman" pitchFamily="18" charset="0"/>
                <a:cs typeface="Times New Roman" pitchFamily="18" charset="0"/>
              </a:rPr>
              <a:t>Silahkan</a:t>
            </a:r>
            <a:r>
              <a:rPr lang="en-US" sz="1600" dirty="0" smtClean="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pilih</a:t>
            </a:r>
            <a:r>
              <a:rPr lang="en-US" sz="1600" dirty="0" smtClean="0">
                <a:solidFill>
                  <a:srgbClr val="FF0000"/>
                </a:solidFill>
                <a:latin typeface="Times New Roman" pitchFamily="18" charset="0"/>
                <a:cs typeface="Times New Roman" pitchFamily="18" charset="0"/>
              </a:rPr>
              <a:t> next </a:t>
            </a:r>
            <a:r>
              <a:rPr lang="en-US" sz="1600" dirty="0" err="1" smtClean="0">
                <a:solidFill>
                  <a:srgbClr val="FF0000"/>
                </a:solidFill>
                <a:latin typeface="Times New Roman" pitchFamily="18" charset="0"/>
                <a:cs typeface="Times New Roman" pitchFamily="18" charset="0"/>
              </a:rPr>
              <a:t>untuk</a:t>
            </a:r>
            <a:r>
              <a:rPr lang="en-US" sz="1600" dirty="0" smtClean="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mengetahui</a:t>
            </a:r>
            <a:r>
              <a:rPr lang="en-US" sz="1600" dirty="0" smtClean="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jawaban</a:t>
            </a:r>
            <a:r>
              <a:rPr lang="en-US" sz="1600" dirty="0" smtClean="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Anda</a:t>
            </a:r>
            <a:r>
              <a:rPr lang="en-US" sz="1600" dirty="0" smtClean="0">
                <a:solidFill>
                  <a:srgbClr val="FF0000"/>
                </a:solidFill>
                <a:latin typeface="Times New Roman" pitchFamily="18" charset="0"/>
                <a:cs typeface="Times New Roman" pitchFamily="18" charset="0"/>
              </a:rPr>
              <a:t>.</a:t>
            </a:r>
          </a:p>
        </p:txBody>
      </p:sp>
      <p:sp>
        <p:nvSpPr>
          <p:cNvPr id="9" name="Action Button: Forward or Next 8">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childTnLst>
                          </p:cTn>
                        </p:par>
                        <p:par>
                          <p:cTn id="11" fill="hold">
                            <p:stCondLst>
                              <p:cond delay="600"/>
                            </p:stCondLst>
                            <p:childTnLst>
                              <p:par>
                                <p:cTn id="12" presetID="2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jpeg"/>
          <p:cNvPicPr>
            <a:picLocks noChangeAspect="1"/>
          </p:cNvPicPr>
          <p:nvPr/>
        </p:nvPicPr>
        <p:blipFill>
          <a:blip r:embed="rId3"/>
          <a:stretch>
            <a:fillRect/>
          </a:stretch>
        </p:blipFill>
        <p:spPr>
          <a:xfrm>
            <a:off x="0" y="0"/>
            <a:ext cx="8153400" cy="6858000"/>
          </a:xfrm>
          <a:prstGeom prst="rect">
            <a:avLst/>
          </a:prstGeom>
        </p:spPr>
      </p:pic>
      <p:sp>
        <p:nvSpPr>
          <p:cNvPr id="5" name="TextBox 4"/>
          <p:cNvSpPr txBox="1"/>
          <p:nvPr/>
        </p:nvSpPr>
        <p:spPr>
          <a:xfrm>
            <a:off x="3200400" y="303847"/>
            <a:ext cx="4953000" cy="6401753"/>
          </a:xfrm>
          <a:prstGeom prst="rect">
            <a:avLst/>
          </a:prstGeom>
          <a:noFill/>
        </p:spPr>
        <p:txBody>
          <a:bodyPr wrap="square" rtlCol="0">
            <a:spAutoFit/>
          </a:bodyPr>
          <a:lstStyle/>
          <a:p>
            <a:pPr algn="just"/>
            <a:r>
              <a:rPr lang="en-US" sz="1600" dirty="0" err="1" smtClean="0">
                <a:latin typeface="Times New Roman" pitchFamily="18" charset="0"/>
                <a:cs typeface="Times New Roman" pitchFamily="18" charset="0"/>
              </a:rPr>
              <a:t>Jawaban</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buFont typeface="Arial" pitchFamily="34" charset="0"/>
              <a:buChar char="•"/>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gelap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mencerminkan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kehidupan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tahu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kapan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jatuh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mati</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lilin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mencerminkan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hidup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..yang </a:t>
            </a:r>
            <a:r>
              <a:rPr lang="en-US" sz="1400" dirty="0" err="1" smtClean="0">
                <a:latin typeface="Times New Roman" pitchFamily="18" charset="0"/>
                <a:cs typeface="Times New Roman" pitchFamily="18" charset="0"/>
              </a:rPr>
              <a:t>menemani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melalui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kehidupan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gelap</a:t>
            </a:r>
            <a:r>
              <a:rPr lang="en-US" sz="1400" dirty="0" smtClean="0">
                <a:latin typeface="Times New Roman" pitchFamily="18" charset="0"/>
                <a:cs typeface="Times New Roman" pitchFamily="18" charset="0"/>
              </a:rPr>
              <a:t>..</a:t>
            </a:r>
          </a:p>
          <a:p>
            <a:pPr algn="just">
              <a:buFont typeface="Arial" pitchFamily="34" charset="0"/>
              <a:buChar char="•"/>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kedua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cerminan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air </a:t>
            </a:r>
            <a:r>
              <a:rPr lang="en-US" sz="1400" dirty="0" err="1" smtClean="0">
                <a:latin typeface="Times New Roman" pitchFamily="18" charset="0"/>
                <a:cs typeface="Times New Roman" pitchFamily="18" charset="0"/>
              </a:rPr>
              <a:t>terjun</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dinamis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cenderung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terbawa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arus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memilih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kolam</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tenang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termasuk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pasif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menyikapi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cenderung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berani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mengambil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tantangan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hidup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keadaan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telanjang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mencerminkan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pribadi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terbuka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mempercayai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tetapi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mempunyai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kecenderungan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sembrono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telanjang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pribadi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tertutup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cenderung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berhati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hati</a:t>
            </a:r>
            <a:r>
              <a:rPr lang="en-US" sz="1400" dirty="0" smtClean="0">
                <a:latin typeface="Times New Roman" pitchFamily="18" charset="0"/>
                <a:cs typeface="Times New Roman" pitchFamily="18" charset="0"/>
              </a:rPr>
              <a:t>.</a:t>
            </a:r>
          </a:p>
          <a:p>
            <a:pPr algn="just">
              <a:buFont typeface="Arial" pitchFamily="34" charset="0"/>
              <a:buChar char="•"/>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ketiga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mencerminkan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sikap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komunitas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besar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berarti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senang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bersosialiasi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bergaul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kalangan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kecil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termasuk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pribadi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percaya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nyaman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lingakaran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teman</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keluarga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dekat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a:t>
            </a:r>
          </a:p>
          <a:p>
            <a:pPr algn="just">
              <a:buFont typeface="Arial" pitchFamily="34" charset="0"/>
              <a:buChar char="•"/>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keempat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yang paling </a:t>
            </a:r>
            <a:r>
              <a:rPr lang="en-US" sz="1400" dirty="0" err="1" smtClean="0">
                <a:latin typeface="Times New Roman" pitchFamily="18" charset="0"/>
                <a:cs typeface="Times New Roman" pitchFamily="18" charset="0"/>
              </a:rPr>
              <a:t>penting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pepatah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musuh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terbesarmu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dirimu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gambaran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binatang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takuti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sebenarnya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Sejauh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mengontrol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ketakutan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menjadikannya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kekuatan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a:t>
            </a:r>
          </a:p>
          <a:p>
            <a:pPr algn="just"/>
            <a:endParaRPr lang="en-US" sz="1400" dirty="0">
              <a:latin typeface="Times New Roman" pitchFamily="18" charset="0"/>
              <a:cs typeface="Times New Roman" pitchFamily="18" charset="0"/>
            </a:endParaRPr>
          </a:p>
        </p:txBody>
      </p:sp>
      <p:sp>
        <p:nvSpPr>
          <p:cNvPr id="6" name="Action Button: Back or Previous 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Action Button: Home 6">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jpeg"/>
          <p:cNvPicPr>
            <a:picLocks noChangeAspect="1"/>
          </p:cNvPicPr>
          <p:nvPr/>
        </p:nvPicPr>
        <p:blipFill>
          <a:blip r:embed="rId3"/>
          <a:stretch>
            <a:fillRect/>
          </a:stretch>
        </p:blipFill>
        <p:spPr>
          <a:xfrm>
            <a:off x="0" y="0"/>
            <a:ext cx="8153400" cy="6858000"/>
          </a:xfrm>
          <a:prstGeom prst="rect">
            <a:avLst/>
          </a:prstGeom>
        </p:spPr>
      </p:pic>
      <p:sp>
        <p:nvSpPr>
          <p:cNvPr id="5" name="TextBox 4"/>
          <p:cNvSpPr txBox="1"/>
          <p:nvPr/>
        </p:nvSpPr>
        <p:spPr>
          <a:xfrm>
            <a:off x="3276600" y="164068"/>
            <a:ext cx="4876800" cy="369332"/>
          </a:xfrm>
          <a:prstGeom prst="homePlat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latin typeface="Rockwell Extra Bold" pitchFamily="18" charset="0"/>
              </a:rPr>
              <a:t>TK 2</a:t>
            </a:r>
          </a:p>
        </p:txBody>
      </p:sp>
      <p:sp>
        <p:nvSpPr>
          <p:cNvPr id="6" name="TextBox 5"/>
          <p:cNvSpPr txBox="1"/>
          <p:nvPr/>
        </p:nvSpPr>
        <p:spPr>
          <a:xfrm>
            <a:off x="3200400" y="671691"/>
            <a:ext cx="4953000" cy="6340197"/>
          </a:xfrm>
          <a:prstGeom prst="rect">
            <a:avLst/>
          </a:prstGeom>
          <a:noFill/>
        </p:spPr>
        <p:txBody>
          <a:bodyPr wrap="square" rtlCol="0">
            <a:spAutoFit/>
          </a:bodyPr>
          <a:lstStyle/>
          <a:p>
            <a:pPr algn="just"/>
            <a:r>
              <a:rPr lang="en-US" sz="1400" b="1" dirty="0" err="1" smtClean="0">
                <a:latin typeface="Times New Roman" pitchFamily="18" charset="0"/>
                <a:cs typeface="Times New Roman" pitchFamily="18" charset="0"/>
              </a:rPr>
              <a:t>Cobalah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kuis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bawah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ini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menemukan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jawaban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bagaimana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kepribadian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menurut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bahasa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tubuh</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perlihatkan</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1.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sedang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berdebat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tentang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suatu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masalah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akhirnya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menjadi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sangat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marah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Apa</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lakukan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dengan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tangan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Bergerak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sana-sini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dengan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cepat</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Tetap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posisinya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Saling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bersilang</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2. </a:t>
            </a:r>
            <a:r>
              <a:rPr lang="en-US" sz="1400" b="1" dirty="0" err="1" smtClean="0">
                <a:latin typeface="Times New Roman" pitchFamily="18" charset="0"/>
                <a:cs typeface="Times New Roman" pitchFamily="18" charset="0"/>
              </a:rPr>
              <a:t>Teman-teman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berjanji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bertemu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sebuah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pesta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tapi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mereka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datang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terlambat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memutuskan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untuk</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Mulai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mengajak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bicara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orang</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dekat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Mengambil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minum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duduk</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Menunggu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teman-teman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luar</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3.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sedang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menjalani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wawancara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untuk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mengisi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lowongan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pekerjaan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Tiba-tiba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keadaan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menjadi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sangat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sunyi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Apa</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lakukan</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Mengajukan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sejumlah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pertanyaan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kepada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pewawancara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Memberi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contoh</a:t>
            </a:r>
            <a:r>
              <a:rPr lang="en-US" sz="1400" b="1" dirty="0" smtClean="0">
                <a:latin typeface="Times New Roman" pitchFamily="18" charset="0"/>
                <a:cs typeface="Times New Roman" pitchFamily="18" charset="0"/>
              </a:rPr>
              <a:t> lain </a:t>
            </a:r>
            <a:r>
              <a:rPr lang="en-US" sz="1400" b="1" dirty="0" err="1" smtClean="0">
                <a:latin typeface="Times New Roman" pitchFamily="18" charset="0"/>
                <a:cs typeface="Times New Roman" pitchFamily="18" charset="0"/>
              </a:rPr>
              <a:t>sambil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mendiskusikan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pekerjaan</a:t>
            </a:r>
            <a:r>
              <a:rPr lang="en-US" sz="1400" b="1" dirty="0" smtClean="0">
                <a:latin typeface="Times New Roman" pitchFamily="18" charset="0"/>
                <a:cs typeface="Times New Roman" pitchFamily="18" charset="0"/>
              </a:rPr>
              <a:t>/</a:t>
            </a:r>
            <a:r>
              <a:rPr lang="en-US" sz="1400" b="1" dirty="0" err="1" smtClean="0">
                <a:latin typeface="Times New Roman" pitchFamily="18" charset="0"/>
                <a:cs typeface="Times New Roman" pitchFamily="18" charset="0"/>
              </a:rPr>
              <a:t>pertanyaan</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terakhir</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Memandang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pewawancara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sambil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menunggu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tindakan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mereka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selanjutnya</a:t>
            </a:r>
            <a:r>
              <a:rPr lang="en-US" sz="1400" b="1" dirty="0" smtClean="0">
                <a:latin typeface="Times New Roman" pitchFamily="18" charset="0"/>
                <a:cs typeface="Times New Roman" pitchFamily="18" charset="0"/>
              </a:rPr>
              <a:t>.</a:t>
            </a:r>
          </a:p>
        </p:txBody>
      </p:sp>
      <p:sp>
        <p:nvSpPr>
          <p:cNvPr id="7" name="Action Button: Forward or Next 6">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Action Button: Home 9">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par>
                          <p:cTn id="11" fill="hold">
                            <p:stCondLst>
                              <p:cond delay="6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m.jpeg"/>
          <p:cNvPicPr>
            <a:picLocks noChangeAspect="1"/>
          </p:cNvPicPr>
          <p:nvPr/>
        </p:nvPicPr>
        <p:blipFill>
          <a:blip r:embed="rId3"/>
          <a:stretch>
            <a:fillRect/>
          </a:stretch>
        </p:blipFill>
        <p:spPr>
          <a:xfrm>
            <a:off x="0" y="0"/>
            <a:ext cx="8153400" cy="6858000"/>
          </a:xfrm>
          <a:prstGeom prst="rect">
            <a:avLst/>
          </a:prstGeom>
        </p:spPr>
      </p:pic>
      <p:sp>
        <p:nvSpPr>
          <p:cNvPr id="4" name="Action Button: Forward or Next 3">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3276600" y="164068"/>
            <a:ext cx="4876800" cy="369332"/>
          </a:xfrm>
          <a:prstGeom prst="homePlat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latin typeface="Rockwell Extra Bold" pitchFamily="18" charset="0"/>
              </a:rPr>
              <a:t>TK 2</a:t>
            </a:r>
          </a:p>
        </p:txBody>
      </p:sp>
      <p:sp>
        <p:nvSpPr>
          <p:cNvPr id="6" name="TextBox 5"/>
          <p:cNvSpPr txBox="1"/>
          <p:nvPr/>
        </p:nvSpPr>
        <p:spPr>
          <a:xfrm>
            <a:off x="3200400" y="833021"/>
            <a:ext cx="4953000" cy="5262979"/>
          </a:xfrm>
          <a:prstGeom prst="rect">
            <a:avLst/>
          </a:prstGeom>
          <a:noFill/>
        </p:spPr>
        <p:txBody>
          <a:bodyPr wrap="square" rtlCol="0">
            <a:spAutoFit/>
          </a:bodyPr>
          <a:lstStyle/>
          <a:p>
            <a:pPr algn="just"/>
            <a:r>
              <a:rPr lang="en-US" sz="1400" b="1" dirty="0" smtClean="0">
                <a:latin typeface="Times New Roman" pitchFamily="18" charset="0"/>
                <a:cs typeface="Times New Roman" pitchFamily="18" charset="0"/>
              </a:rPr>
              <a:t>4. </a:t>
            </a:r>
            <a:r>
              <a:rPr lang="en-US" sz="1400" b="1" dirty="0" err="1" smtClean="0">
                <a:latin typeface="Times New Roman" pitchFamily="18" charset="0"/>
                <a:cs typeface="Times New Roman" pitchFamily="18" charset="0"/>
              </a:rPr>
              <a:t>Ketika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antara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keramaian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orang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seperti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mal </a:t>
            </a:r>
            <a:r>
              <a:rPr lang="en-US" sz="1400" b="1" dirty="0" err="1" smtClean="0">
                <a:latin typeface="Times New Roman" pitchFamily="18" charset="0"/>
                <a:cs typeface="Times New Roman" pitchFamily="18" charset="0"/>
              </a:rPr>
              <a:t>pada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hari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Sabtu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bagaimana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menggambarkan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berjalan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antara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mereka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Jalan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perlahan-lahan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sambil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melihat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semuanya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Berjalan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biasa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berhenti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jika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merasa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membutuhkannya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Berjalan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cepat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mendapatkan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apa</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dibutuhkan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kemudian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pergi</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5.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berkencan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hari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pertama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membicarakan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cerita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lucu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Bagaimana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cara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memandang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pasangan</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Menatap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langsung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matanya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Biasa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saja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Menunduk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pura-pura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sibuk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melihat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makanan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piring</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6.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membeli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perlengkapan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baju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baru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untuk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berolahraga</a:t>
            </a:r>
            <a:r>
              <a:rPr lang="en-US" sz="1400" b="1" dirty="0" smtClean="0">
                <a:latin typeface="Times New Roman" pitchFamily="18" charset="0"/>
                <a:cs typeface="Times New Roman" pitchFamily="18" charset="0"/>
              </a:rPr>
              <a:t>. Model </a:t>
            </a:r>
            <a:r>
              <a:rPr lang="en-US" sz="1400" b="1" dirty="0" err="1" smtClean="0">
                <a:latin typeface="Times New Roman" pitchFamily="18" charset="0"/>
                <a:cs typeface="Times New Roman" pitchFamily="18" charset="0"/>
              </a:rPr>
              <a:t>apa</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cari</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Atasan</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ketat</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memperlihatkan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lengan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indah</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T-shirt </a:t>
            </a:r>
            <a:r>
              <a:rPr lang="en-US" sz="1400" b="1" dirty="0" err="1" smtClean="0">
                <a:latin typeface="Times New Roman" pitchFamily="18" charset="0"/>
                <a:cs typeface="Times New Roman" pitchFamily="18" charset="0"/>
              </a:rPr>
              <a:t>pendek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celana</a:t>
            </a:r>
            <a:r>
              <a:rPr lang="en-US" sz="1400" b="1" dirty="0" smtClean="0">
                <a:latin typeface="Times New Roman" pitchFamily="18" charset="0"/>
                <a:cs typeface="Times New Roman" pitchFamily="18" charset="0"/>
              </a:rPr>
              <a:t> yoga yang </a:t>
            </a:r>
            <a:r>
              <a:rPr lang="en-US" sz="1400" b="1" dirty="0" err="1" smtClean="0">
                <a:latin typeface="Times New Roman" pitchFamily="18" charset="0"/>
                <a:cs typeface="Times New Roman" pitchFamily="18" charset="0"/>
              </a:rPr>
              <a:t>terkesan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relaks</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Celana</a:t>
            </a:r>
            <a:r>
              <a:rPr lang="en-US" sz="1400" b="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baggy</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longgar</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p:txBody>
      </p:sp>
      <p:sp>
        <p:nvSpPr>
          <p:cNvPr id="7" name="Action Button: Back or Previous 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par>
                          <p:cTn id="11" fill="hold">
                            <p:stCondLst>
                              <p:cond delay="6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m.jpeg"/>
          <p:cNvPicPr>
            <a:picLocks noChangeAspect="1"/>
          </p:cNvPicPr>
          <p:nvPr/>
        </p:nvPicPr>
        <p:blipFill>
          <a:blip r:embed="rId3"/>
          <a:stretch>
            <a:fillRect/>
          </a:stretch>
        </p:blipFill>
        <p:spPr>
          <a:xfrm>
            <a:off x="0" y="0"/>
            <a:ext cx="8153400" cy="6858000"/>
          </a:xfrm>
          <a:prstGeom prst="rect">
            <a:avLst/>
          </a:prstGeom>
        </p:spPr>
      </p:pic>
      <p:sp>
        <p:nvSpPr>
          <p:cNvPr id="3" name="Action Button: Forward or Next 2">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extBox 3"/>
          <p:cNvSpPr txBox="1"/>
          <p:nvPr/>
        </p:nvSpPr>
        <p:spPr>
          <a:xfrm>
            <a:off x="3276600" y="164068"/>
            <a:ext cx="4876800" cy="369332"/>
          </a:xfrm>
          <a:prstGeom prst="homePlat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latin typeface="Rockwell Extra Bold" pitchFamily="18" charset="0"/>
              </a:rPr>
              <a:t>TK 2</a:t>
            </a:r>
          </a:p>
        </p:txBody>
      </p:sp>
      <p:sp>
        <p:nvSpPr>
          <p:cNvPr id="5" name="TextBox 4"/>
          <p:cNvSpPr txBox="1"/>
          <p:nvPr/>
        </p:nvSpPr>
        <p:spPr>
          <a:xfrm>
            <a:off x="3200400" y="909221"/>
            <a:ext cx="4953000" cy="5262979"/>
          </a:xfrm>
          <a:prstGeom prst="rect">
            <a:avLst/>
          </a:prstGeom>
          <a:noFill/>
        </p:spPr>
        <p:txBody>
          <a:bodyPr wrap="square" rtlCol="0">
            <a:spAutoFit/>
          </a:bodyPr>
          <a:lstStyle/>
          <a:p>
            <a:pPr algn="just"/>
            <a:r>
              <a:rPr lang="en-US" sz="1400" b="1" dirty="0" smtClean="0">
                <a:latin typeface="Times New Roman" pitchFamily="18" charset="0"/>
                <a:cs typeface="Times New Roman" pitchFamily="18" charset="0"/>
              </a:rPr>
              <a:t>7.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sedang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berdiri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menunggu</a:t>
            </a:r>
            <a:r>
              <a:rPr lang="en-US" sz="1400" b="1" dirty="0" smtClean="0">
                <a:latin typeface="Times New Roman" pitchFamily="18" charset="0"/>
                <a:cs typeface="Times New Roman" pitchFamily="18" charset="0"/>
              </a:rPr>
              <a:t> bus </a:t>
            </a:r>
            <a:r>
              <a:rPr lang="en-US" sz="1400" b="1" dirty="0" err="1" smtClean="0">
                <a:latin typeface="Times New Roman" pitchFamily="18" charset="0"/>
                <a:cs typeface="Times New Roman" pitchFamily="18" charset="0"/>
              </a:rPr>
              <a:t>pada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waktu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hujan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tiba-tiba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sebuah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mobil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lewat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dengan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kencang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sehingga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menyemprotkan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lumpur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dan</a:t>
            </a:r>
            <a:r>
              <a:rPr lang="en-US" sz="1400" b="1" dirty="0" smtClean="0">
                <a:latin typeface="Times New Roman" pitchFamily="18" charset="0"/>
                <a:cs typeface="Times New Roman" pitchFamily="18" charset="0"/>
              </a:rPr>
              <a:t> air </a:t>
            </a:r>
            <a:r>
              <a:rPr lang="en-US" sz="1400" b="1" dirty="0" err="1" smtClean="0">
                <a:latin typeface="Times New Roman" pitchFamily="18" charset="0"/>
                <a:cs typeface="Times New Roman" pitchFamily="18" charset="0"/>
              </a:rPr>
              <a:t>kotor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Reaksi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Berteriak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kepada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sopirnya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sambil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memukul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bagian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mobil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itu</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Membeli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baju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baru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perjalanan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menuju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kantor</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Bersembunyi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sepanjang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hari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dengan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pakaian</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ada</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8. </a:t>
            </a:r>
            <a:r>
              <a:rPr lang="en-US" sz="1400" b="1" dirty="0" err="1" smtClean="0">
                <a:latin typeface="Times New Roman" pitchFamily="18" charset="0"/>
                <a:cs typeface="Times New Roman" pitchFamily="18" charset="0"/>
              </a:rPr>
              <a:t>Pendapat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Anda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mengenai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foto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diri</a:t>
            </a:r>
            <a:r>
              <a:rPr lang="en-US" sz="1400" b="1" dirty="0" smtClean="0">
                <a:latin typeface="Times New Roman" pitchFamily="18" charset="0"/>
                <a:cs typeface="Times New Roman" pitchFamily="18" charset="0"/>
              </a:rPr>
              <a:t> yang paling </a:t>
            </a:r>
            <a:r>
              <a:rPr lang="en-US" sz="1400" b="1" dirty="0" err="1" smtClean="0">
                <a:latin typeface="Times New Roman" pitchFamily="18" charset="0"/>
                <a:cs typeface="Times New Roman" pitchFamily="18" charset="0"/>
              </a:rPr>
              <a:t>mutakhir</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 </a:t>
            </a:r>
          </a:p>
          <a:p>
            <a:pPr algn="just"/>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Begitu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cantik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sehingga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perlu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dibingkai</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Tidak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jelek</a:t>
            </a:r>
            <a:r>
              <a:rPr lang="en-US" sz="1400" b="1" dirty="0" smtClean="0">
                <a:latin typeface="Times New Roman" pitchFamily="18" charset="0"/>
                <a:cs typeface="Times New Roman" pitchFamily="18" charset="0"/>
              </a:rPr>
              <a:t>.</a:t>
            </a:r>
          </a:p>
          <a:p>
            <a:pPr algn="just"/>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Foto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terburuk</a:t>
            </a:r>
            <a:r>
              <a:rPr lang="en-US" sz="1400" b="1" dirty="0" smtClean="0">
                <a:latin typeface="Times New Roman" pitchFamily="18" charset="0"/>
                <a:cs typeface="Times New Roman" pitchFamily="18" charset="0"/>
              </a:rPr>
              <a:t> yang </a:t>
            </a:r>
            <a:r>
              <a:rPr lang="en-US" sz="1400" b="1" dirty="0" err="1" smtClean="0">
                <a:latin typeface="Times New Roman" pitchFamily="18" charset="0"/>
                <a:cs typeface="Times New Roman" pitchFamily="18" charset="0"/>
              </a:rPr>
              <a:t>saya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miliki</a:t>
            </a:r>
            <a:r>
              <a:rPr lang="en-US" sz="1400" b="1" dirty="0" smtClean="0">
                <a:latin typeface="Times New Roman" pitchFamily="18" charset="0"/>
                <a:cs typeface="Times New Roman" pitchFamily="18" charset="0"/>
              </a:rPr>
              <a:t>!</a:t>
            </a:r>
            <a:r>
              <a:rPr lang="en-US" sz="1400" b="1" dirty="0" smtClean="0">
                <a:solidFill>
                  <a:srgbClr val="FF0000"/>
                </a:solidFill>
                <a:latin typeface="Times New Roman" pitchFamily="18" charset="0"/>
                <a:cs typeface="Times New Roman" pitchFamily="18" charset="0"/>
              </a:rPr>
              <a:t> </a:t>
            </a: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endParaRPr lang="en-US" sz="1400" b="1" dirty="0" smtClean="0">
              <a:solidFill>
                <a:srgbClr val="FF0000"/>
              </a:solidFill>
              <a:latin typeface="Times New Roman" pitchFamily="18" charset="0"/>
              <a:cs typeface="Times New Roman" pitchFamily="18" charset="0"/>
            </a:endParaRPr>
          </a:p>
          <a:p>
            <a:pPr algn="just"/>
            <a:r>
              <a:rPr lang="en-US" sz="1400" b="1" dirty="0" err="1" smtClean="0">
                <a:solidFill>
                  <a:srgbClr val="FF0000"/>
                </a:solidFill>
                <a:latin typeface="Times New Roman" pitchFamily="18" charset="0"/>
                <a:cs typeface="Times New Roman" pitchFamily="18" charset="0"/>
              </a:rPr>
              <a:t>Silahkan</a:t>
            </a:r>
            <a:r>
              <a:rPr lang="en-US" sz="1400" b="1" dirty="0" smtClean="0">
                <a:solidFill>
                  <a:srgbClr val="FF0000"/>
                </a:solidFill>
                <a:latin typeface="Times New Roman" pitchFamily="18" charset="0"/>
                <a:cs typeface="Times New Roman" pitchFamily="18" charset="0"/>
              </a:rPr>
              <a:t> </a:t>
            </a:r>
            <a:r>
              <a:rPr lang="en-US" sz="1400" b="1" dirty="0" err="1" smtClean="0">
                <a:solidFill>
                  <a:srgbClr val="FF0000"/>
                </a:solidFill>
                <a:latin typeface="Times New Roman" pitchFamily="18" charset="0"/>
                <a:cs typeface="Times New Roman" pitchFamily="18" charset="0"/>
              </a:rPr>
              <a:t>pilih</a:t>
            </a:r>
            <a:r>
              <a:rPr lang="en-US" sz="1400" b="1" dirty="0" smtClean="0">
                <a:solidFill>
                  <a:srgbClr val="FF0000"/>
                </a:solidFill>
                <a:latin typeface="Times New Roman" pitchFamily="18" charset="0"/>
                <a:cs typeface="Times New Roman" pitchFamily="18" charset="0"/>
              </a:rPr>
              <a:t> next </a:t>
            </a:r>
            <a:r>
              <a:rPr lang="en-US" sz="1400" b="1" dirty="0" err="1" smtClean="0">
                <a:solidFill>
                  <a:srgbClr val="FF0000"/>
                </a:solidFill>
                <a:latin typeface="Times New Roman" pitchFamily="18" charset="0"/>
                <a:cs typeface="Times New Roman" pitchFamily="18" charset="0"/>
              </a:rPr>
              <a:t>untuk</a:t>
            </a:r>
            <a:r>
              <a:rPr lang="en-US" sz="1400" b="1" dirty="0" smtClean="0">
                <a:solidFill>
                  <a:srgbClr val="FF0000"/>
                </a:solidFill>
                <a:latin typeface="Times New Roman" pitchFamily="18" charset="0"/>
                <a:cs typeface="Times New Roman" pitchFamily="18" charset="0"/>
              </a:rPr>
              <a:t> </a:t>
            </a:r>
            <a:r>
              <a:rPr lang="en-US" sz="1400" b="1" dirty="0" err="1" smtClean="0">
                <a:solidFill>
                  <a:srgbClr val="FF0000"/>
                </a:solidFill>
                <a:latin typeface="Times New Roman" pitchFamily="18" charset="0"/>
                <a:cs typeface="Times New Roman" pitchFamily="18" charset="0"/>
              </a:rPr>
              <a:t>mengetahui</a:t>
            </a:r>
            <a:r>
              <a:rPr lang="en-US" sz="1400" b="1" dirty="0" smtClean="0">
                <a:solidFill>
                  <a:srgbClr val="FF0000"/>
                </a:solidFill>
                <a:latin typeface="Times New Roman" pitchFamily="18" charset="0"/>
                <a:cs typeface="Times New Roman" pitchFamily="18" charset="0"/>
              </a:rPr>
              <a:t> </a:t>
            </a:r>
            <a:r>
              <a:rPr lang="en-US" sz="1400" b="1" dirty="0" err="1" smtClean="0">
                <a:solidFill>
                  <a:srgbClr val="FF0000"/>
                </a:solidFill>
                <a:latin typeface="Times New Roman" pitchFamily="18" charset="0"/>
                <a:cs typeface="Times New Roman" pitchFamily="18" charset="0"/>
              </a:rPr>
              <a:t>jawaban</a:t>
            </a:r>
            <a:r>
              <a:rPr lang="en-US" sz="1400" b="1" dirty="0" smtClean="0">
                <a:solidFill>
                  <a:srgbClr val="FF0000"/>
                </a:solidFill>
                <a:latin typeface="Times New Roman" pitchFamily="18" charset="0"/>
                <a:cs typeface="Times New Roman" pitchFamily="18" charset="0"/>
              </a:rPr>
              <a:t> </a:t>
            </a:r>
            <a:r>
              <a:rPr lang="en-US" sz="1400" b="1" dirty="0" err="1" smtClean="0">
                <a:solidFill>
                  <a:srgbClr val="FF0000"/>
                </a:solidFill>
                <a:latin typeface="Times New Roman" pitchFamily="18" charset="0"/>
                <a:cs typeface="Times New Roman" pitchFamily="18" charset="0"/>
              </a:rPr>
              <a:t>Anda</a:t>
            </a:r>
            <a:r>
              <a:rPr lang="en-US" sz="1400" b="1" dirty="0" smtClean="0">
                <a:solidFill>
                  <a:srgbClr val="FF0000"/>
                </a:solidFill>
                <a:latin typeface="Times New Roman" pitchFamily="18" charset="0"/>
                <a:cs typeface="Times New Roman" pitchFamily="18" charset="0"/>
              </a:rPr>
              <a:t>.</a:t>
            </a:r>
            <a:endParaRPr lang="en-US" sz="1400" b="1" dirty="0">
              <a:latin typeface="Times New Roman" pitchFamily="18" charset="0"/>
              <a:cs typeface="Times New Roman" pitchFamily="18" charset="0"/>
            </a:endParaRPr>
          </a:p>
        </p:txBody>
      </p:sp>
      <p:sp>
        <p:nvSpPr>
          <p:cNvPr id="7" name="Action Button: Back or Previous 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par>
                          <p:cTn id="11" fill="hold">
                            <p:stCondLst>
                              <p:cond delay="6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jpeg"/>
          <p:cNvPicPr>
            <a:picLocks noChangeAspect="1"/>
          </p:cNvPicPr>
          <p:nvPr/>
        </p:nvPicPr>
        <p:blipFill>
          <a:blip r:embed="rId3"/>
          <a:stretch>
            <a:fillRect/>
          </a:stretch>
        </p:blipFill>
        <p:spPr>
          <a:xfrm>
            <a:off x="0" y="0"/>
            <a:ext cx="8153400" cy="6858000"/>
          </a:xfrm>
          <a:prstGeom prst="rect">
            <a:avLst/>
          </a:prstGeom>
        </p:spPr>
      </p:pic>
      <p:sp>
        <p:nvSpPr>
          <p:cNvPr id="6" name="TextBox 5"/>
          <p:cNvSpPr txBox="1"/>
          <p:nvPr/>
        </p:nvSpPr>
        <p:spPr>
          <a:xfrm>
            <a:off x="3200400" y="304800"/>
            <a:ext cx="4953000" cy="6340197"/>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JAWABAN &amp; ARTI:</a:t>
            </a:r>
          </a:p>
          <a:p>
            <a:pPr algn="just"/>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A:</a:t>
            </a:r>
          </a:p>
          <a:p>
            <a:pPr algn="just"/>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kurang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dipercaya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kadang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memiliki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kecenderungan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licik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termasuk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tipe</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selalu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mencoba</a:t>
            </a:r>
            <a:r>
              <a:rPr lang="en-US" sz="1400" dirty="0" smtClean="0">
                <a:latin typeface="Times New Roman" pitchFamily="18" charset="0"/>
                <a:cs typeface="Times New Roman" pitchFamily="18" charset="0"/>
              </a:rPr>
              <a:t> agar </a:t>
            </a:r>
            <a:r>
              <a:rPr lang="en-US" sz="1400" dirty="0" err="1" smtClean="0">
                <a:latin typeface="Times New Roman" pitchFamily="18" charset="0"/>
                <a:cs typeface="Times New Roman" pitchFamily="18" charset="0"/>
              </a:rPr>
              <a:t>diperhatikan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lain </a:t>
            </a:r>
            <a:r>
              <a:rPr lang="en-US" sz="1400" dirty="0" err="1" smtClean="0">
                <a:latin typeface="Times New Roman" pitchFamily="18" charset="0"/>
                <a:cs typeface="Times New Roman" pitchFamily="18" charset="0"/>
              </a:rPr>
              <a:t>secara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berlebihan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Memonopoli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pembicaraan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cenderung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meninggalkan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lawan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pendapatnya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bertentangan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kecenderungan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sikap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buruk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lainnya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menghilangkan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lain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mengambil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alihnya</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B:</a:t>
            </a:r>
          </a:p>
          <a:p>
            <a:pPr algn="just"/>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Bersahabat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fleksibel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gambaran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umum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Kemampuan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berbicara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termasuk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baru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dikenal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pendengar</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baik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kerap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dipercaya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curhat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Apalagi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menyimpan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rahasia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mereka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Sikap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gerak-gerik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tubuh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sangat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menguntungkan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hubungan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teman-teman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keluarga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baru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dikenal</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C:</a:t>
            </a:r>
          </a:p>
          <a:p>
            <a:pPr algn="just"/>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Hmm, </a:t>
            </a:r>
            <a:r>
              <a:rPr lang="en-US" sz="1400" dirty="0" err="1" smtClean="0">
                <a:latin typeface="Times New Roman" pitchFamily="18" charset="0"/>
                <a:cs typeface="Times New Roman" pitchFamily="18" charset="0"/>
              </a:rPr>
              <a:t>sifat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sangat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mempengaruhi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tubuh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melakukan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hal</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penuh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risiko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Menghabiskan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waktu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mengerti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bahagia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kehidupan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a:t>
            </a:r>
            <a:endParaRPr lang="en-US" sz="1400" b="1" dirty="0">
              <a:latin typeface="Times New Roman" pitchFamily="18" charset="0"/>
              <a:cs typeface="Times New Roman" pitchFamily="18" charset="0"/>
            </a:endParaRPr>
          </a:p>
        </p:txBody>
      </p:sp>
      <p:sp>
        <p:nvSpPr>
          <p:cNvPr id="7" name="Action Button: Back or Previous 6">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Home 7">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jpeg"/>
          <p:cNvPicPr>
            <a:picLocks noChangeAspect="1"/>
          </p:cNvPicPr>
          <p:nvPr/>
        </p:nvPicPr>
        <p:blipFill>
          <a:blip r:embed="rId3"/>
          <a:stretch>
            <a:fillRect/>
          </a:stretch>
        </p:blipFill>
        <p:spPr>
          <a:xfrm>
            <a:off x="0" y="0"/>
            <a:ext cx="8153400" cy="6858000"/>
          </a:xfrm>
          <a:prstGeom prst="rect">
            <a:avLst/>
          </a:prstGeom>
        </p:spPr>
      </p:pic>
      <p:sp>
        <p:nvSpPr>
          <p:cNvPr id="3" name="TextBox 2"/>
          <p:cNvSpPr txBox="1"/>
          <p:nvPr/>
        </p:nvSpPr>
        <p:spPr>
          <a:xfrm>
            <a:off x="4648200" y="2757249"/>
            <a:ext cx="2971800" cy="519351"/>
          </a:xfrm>
          <a:prstGeom prst="flowChartTerminator">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err="1" smtClean="0"/>
              <a:t>Motivasi</a:t>
            </a:r>
            <a:r>
              <a:rPr lang="en-US" dirty="0" smtClean="0"/>
              <a:t> </a:t>
            </a:r>
            <a:r>
              <a:rPr lang="en-US" dirty="0" err="1" smtClean="0"/>
              <a:t>Matematika</a:t>
            </a:r>
            <a:endParaRPr lang="en-US" dirty="0"/>
          </a:p>
        </p:txBody>
      </p:sp>
      <p:sp>
        <p:nvSpPr>
          <p:cNvPr id="4" name="TextBox 3">
            <a:hlinkClick r:id="rId4" action="ppaction://hlinksldjump"/>
          </p:cNvPr>
          <p:cNvSpPr txBox="1"/>
          <p:nvPr/>
        </p:nvSpPr>
        <p:spPr>
          <a:xfrm>
            <a:off x="4724400" y="4066698"/>
            <a:ext cx="2743200" cy="519351"/>
          </a:xfrm>
          <a:prstGeom prst="flowChartTerminator">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err="1" smtClean="0"/>
              <a:t>Motivasi</a:t>
            </a:r>
            <a:r>
              <a:rPr lang="en-US" dirty="0" smtClean="0"/>
              <a:t> </a:t>
            </a:r>
            <a:r>
              <a:rPr lang="en-US" dirty="0" err="1" smtClean="0"/>
              <a:t>Matematika</a:t>
            </a:r>
            <a:r>
              <a:rPr lang="en-US" dirty="0" smtClean="0"/>
              <a:t> 1</a:t>
            </a:r>
            <a:endParaRPr lang="en-US" dirty="0"/>
          </a:p>
        </p:txBody>
      </p:sp>
      <p:sp>
        <p:nvSpPr>
          <p:cNvPr id="5" name="TextBox 4">
            <a:hlinkClick r:id="rId5" action="ppaction://hlinksldjump"/>
          </p:cNvPr>
          <p:cNvSpPr txBox="1"/>
          <p:nvPr/>
        </p:nvSpPr>
        <p:spPr>
          <a:xfrm>
            <a:off x="4724400" y="4662249"/>
            <a:ext cx="2743200" cy="519351"/>
          </a:xfrm>
          <a:prstGeom prst="flowChartTerminator">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err="1" smtClean="0"/>
              <a:t>Motivasi</a:t>
            </a:r>
            <a:r>
              <a:rPr lang="en-US" dirty="0" smtClean="0"/>
              <a:t> </a:t>
            </a:r>
            <a:r>
              <a:rPr lang="en-US" dirty="0" err="1" smtClean="0"/>
              <a:t>Matematika</a:t>
            </a:r>
            <a:r>
              <a:rPr lang="en-US" dirty="0" smtClean="0"/>
              <a:t> 2</a:t>
            </a:r>
            <a:endParaRPr lang="en-US" dirty="0"/>
          </a:p>
        </p:txBody>
      </p:sp>
      <p:cxnSp>
        <p:nvCxnSpPr>
          <p:cNvPr id="7" name="Straight Arrow Connector 6"/>
          <p:cNvCxnSpPr/>
          <p:nvPr/>
        </p:nvCxnSpPr>
        <p:spPr>
          <a:xfrm rot="5400000">
            <a:off x="5715000" y="3671649"/>
            <a:ext cx="6096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 name="Action Button: Home 7">
            <a:hlinkClick r:id="" action="ppaction://hlinkshowjump?jump=firstslide"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hg.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1143000" y="101025"/>
            <a:ext cx="5638800" cy="584775"/>
          </a:xfrm>
          <a:prstGeom prst="rect">
            <a:avLst/>
          </a:prstGeom>
          <a:solidFill>
            <a:srgbClr val="FFFF00"/>
          </a:solidFill>
        </p:spPr>
        <p:txBody>
          <a:bodyPr wrap="square" rtlCol="0">
            <a:spAutoFit/>
          </a:bodyPr>
          <a:lstStyle/>
          <a:p>
            <a:pPr algn="ctr"/>
            <a:r>
              <a:rPr lang="en-US" sz="1600" b="1" dirty="0" smtClean="0">
                <a:latin typeface="Arial Black" pitchFamily="34" charset="0"/>
                <a:hlinkClick r:id="rId4"/>
              </a:rPr>
              <a:t>Cara </a:t>
            </a:r>
            <a:r>
              <a:rPr lang="en-US" sz="1600" b="1" dirty="0" err="1" smtClean="0">
                <a:latin typeface="Arial Black" pitchFamily="34" charset="0"/>
                <a:hlinkClick r:id="rId4"/>
              </a:rPr>
              <a:t>Meningkatkan</a:t>
            </a:r>
            <a:r>
              <a:rPr lang="en-US" sz="1600" b="1" dirty="0" smtClean="0">
                <a:latin typeface="Arial Black" pitchFamily="34" charset="0"/>
                <a:hlinkClick r:id="rId4"/>
              </a:rPr>
              <a:t> </a:t>
            </a:r>
            <a:r>
              <a:rPr lang="en-US" sz="1600" b="1" dirty="0" err="1" smtClean="0">
                <a:latin typeface="Arial Black" pitchFamily="34" charset="0"/>
                <a:hlinkClick r:id="rId4"/>
              </a:rPr>
              <a:t>Motivasi</a:t>
            </a:r>
            <a:r>
              <a:rPr lang="en-US" sz="1600" b="1" dirty="0" smtClean="0">
                <a:latin typeface="Arial Black" pitchFamily="34" charset="0"/>
                <a:hlinkClick r:id="rId4"/>
              </a:rPr>
              <a:t> </a:t>
            </a:r>
            <a:r>
              <a:rPr lang="en-US" sz="1600" b="1" dirty="0" err="1" smtClean="0">
                <a:latin typeface="Arial Black" pitchFamily="34" charset="0"/>
                <a:hlinkClick r:id="rId4"/>
              </a:rPr>
              <a:t>Belajar</a:t>
            </a:r>
            <a:r>
              <a:rPr lang="en-US" sz="1600" b="1" dirty="0" smtClean="0">
                <a:latin typeface="Arial Black" pitchFamily="34" charset="0"/>
                <a:hlinkClick r:id="rId4"/>
              </a:rPr>
              <a:t> </a:t>
            </a:r>
            <a:r>
              <a:rPr lang="en-US" sz="1600" b="1" dirty="0" err="1" smtClean="0">
                <a:latin typeface="Arial Black" pitchFamily="34" charset="0"/>
                <a:hlinkClick r:id="rId4"/>
              </a:rPr>
              <a:t>Matematika</a:t>
            </a:r>
            <a:r>
              <a:rPr lang="en-US" sz="1600" b="1" dirty="0" smtClean="0">
                <a:latin typeface="Arial Black" pitchFamily="34" charset="0"/>
              </a:rPr>
              <a:t> </a:t>
            </a:r>
            <a:endParaRPr lang="en-US" sz="1600" dirty="0" smtClean="0">
              <a:latin typeface="Arial Black" pitchFamily="34" charset="0"/>
            </a:endParaRPr>
          </a:p>
          <a:p>
            <a:pPr algn="ctr"/>
            <a:endParaRPr lang="en-US" sz="1600" dirty="0">
              <a:latin typeface="Arial Black" pitchFamily="34" charset="0"/>
            </a:endParaRPr>
          </a:p>
        </p:txBody>
      </p:sp>
      <p:sp>
        <p:nvSpPr>
          <p:cNvPr id="3" name="TextBox 2"/>
          <p:cNvSpPr txBox="1"/>
          <p:nvPr/>
        </p:nvSpPr>
        <p:spPr>
          <a:xfrm>
            <a:off x="76200" y="762000"/>
            <a:ext cx="8001000" cy="5693866"/>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Kendala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terletak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tingkat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kesulitan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tetapi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kurangnya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Sedangkan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faktor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penting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keberhasilan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pembelajaran</a:t>
            </a:r>
            <a:r>
              <a:rPr lang="en-US" sz="1400" dirty="0" smtClean="0">
                <a:latin typeface="Times New Roman" pitchFamily="18" charset="0"/>
                <a:cs typeface="Times New Roman" pitchFamily="18" charset="0"/>
              </a:rPr>
              <a:t>.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sangat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berkaitan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erat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perasaan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pengalaman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emosioal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upaya</a:t>
            </a:r>
            <a:r>
              <a:rPr lang="en-US" sz="1400" dirty="0" smtClean="0">
                <a:latin typeface="Times New Roman" pitchFamily="18" charset="0"/>
                <a:cs typeface="Times New Roman" pitchFamily="18" charset="0"/>
              </a:rPr>
              <a:t> guru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dilakukan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menimbulkan</a:t>
            </a:r>
            <a:r>
              <a:rPr lang="en-US" sz="1400" dirty="0" smtClean="0">
                <a:latin typeface="Times New Roman" pitchFamily="18" charset="0"/>
                <a:cs typeface="Times New Roman" pitchFamily="18" charset="0"/>
              </a:rPr>
              <a:t> rasa </a:t>
            </a:r>
            <a:r>
              <a:rPr lang="en-US" sz="1400" dirty="0" err="1" smtClean="0">
                <a:latin typeface="Times New Roman" pitchFamily="18" charset="0"/>
                <a:cs typeface="Times New Roman" pitchFamily="18" charset="0"/>
              </a:rPr>
              <a:t>puas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rasa </a:t>
            </a:r>
            <a:r>
              <a:rPr lang="en-US" sz="1400" dirty="0" err="1" smtClean="0">
                <a:latin typeface="Times New Roman" pitchFamily="18" charset="0"/>
                <a:cs typeface="Times New Roman" pitchFamily="18" charset="0"/>
              </a:rPr>
              <a:t>telah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mencapai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keberhasilan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beberapa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meningkatkan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a:t>
            </a:r>
          </a:p>
          <a:p>
            <a:pPr algn="just"/>
            <a:endParaRPr lang="en-US" sz="1400" dirty="0" smtClean="0">
              <a:latin typeface="Times New Roman" pitchFamily="18" charset="0"/>
              <a:cs typeface="Times New Roman" pitchFamily="18" charset="0"/>
            </a:endParaRPr>
          </a:p>
          <a:p>
            <a:pPr marL="342900" indent="-342900" algn="just">
              <a:buFont typeface="+mj-lt"/>
              <a:buAutoNum type="arabicPeriod"/>
            </a:pPr>
            <a:r>
              <a:rPr lang="en-US" sz="1400" dirty="0" err="1" smtClean="0">
                <a:latin typeface="Times New Roman" pitchFamily="18" charset="0"/>
                <a:cs typeface="Times New Roman" pitchFamily="18" charset="0"/>
              </a:rPr>
              <a:t>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kesempatan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mengungkapkan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kendala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Hal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dilakukan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secara</a:t>
            </a:r>
            <a:r>
              <a:rPr lang="en-US" sz="1400" dirty="0" smtClean="0">
                <a:latin typeface="Times New Roman" pitchFamily="18" charset="0"/>
                <a:cs typeface="Times New Roman" pitchFamily="18" charset="0"/>
              </a:rPr>
              <a:t> face-to-face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melalui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secarik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kertas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Biarkan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menuliskan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kendala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mereka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enggan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malas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Selanjutnya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tugas</a:t>
            </a:r>
            <a:r>
              <a:rPr lang="en-US" sz="1400" dirty="0" smtClean="0">
                <a:latin typeface="Times New Roman" pitchFamily="18" charset="0"/>
                <a:cs typeface="Times New Roman" pitchFamily="18" charset="0"/>
              </a:rPr>
              <a:t> guru </a:t>
            </a:r>
            <a:r>
              <a:rPr lang="en-US" sz="1400" dirty="0" err="1" smtClean="0">
                <a:latin typeface="Times New Roman" pitchFamily="18" charset="0"/>
                <a:cs typeface="Times New Roman" pitchFamily="18" charset="0"/>
              </a:rPr>
              <a:t>menganalisis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kendala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lalu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sebisa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mungkin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komentar</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menghapus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meringankan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beban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kendala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tulis</a:t>
            </a:r>
            <a:r>
              <a:rPr lang="en-US" sz="1400" dirty="0" smtClean="0">
                <a:latin typeface="Times New Roman" pitchFamily="18" charset="0"/>
                <a:cs typeface="Times New Roman" pitchFamily="18" charset="0"/>
              </a:rPr>
              <a:t>.</a:t>
            </a:r>
          </a:p>
          <a:p>
            <a:pPr marL="342900" indent="-342900" algn="just">
              <a:buFont typeface="+mj-lt"/>
              <a:buAutoNum type="arabicPeriod"/>
            </a:pPr>
            <a:r>
              <a:rPr lang="en-US" sz="1400" dirty="0" err="1" smtClean="0">
                <a:latin typeface="Times New Roman" pitchFamily="18" charset="0"/>
                <a:cs typeface="Times New Roman" pitchFamily="18" charset="0"/>
              </a:rPr>
              <a:t>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pengalaman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menyenangkan</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artikel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internet </a:t>
            </a:r>
            <a:r>
              <a:rPr lang="en-US" sz="1400" dirty="0" err="1" smtClean="0">
                <a:latin typeface="Times New Roman" pitchFamily="18" charset="0"/>
                <a:cs typeface="Times New Roman" pitchFamily="18" charset="0"/>
              </a:rPr>
              <a:t>tentang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atmosfir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pembelajaran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menyenangkan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Selain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enjoy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situasi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menyenangkan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meninggalkan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kesan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baik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menerus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pengalaman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menyenangkan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tertarik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menyambut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pelajaran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Biarkan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candu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mereka</a:t>
            </a:r>
            <a:r>
              <a:rPr lang="en-US" sz="1400" dirty="0" smtClean="0">
                <a:latin typeface="Times New Roman" pitchFamily="18" charset="0"/>
                <a:cs typeface="Times New Roman" pitchFamily="18" charset="0"/>
              </a:rPr>
              <a:t>.</a:t>
            </a:r>
          </a:p>
          <a:p>
            <a:pPr marL="342900" indent="-342900"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Namun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Apalagi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sangat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alergi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bahkan</a:t>
            </a:r>
            <a:r>
              <a:rPr lang="en-US" sz="1400" dirty="0" smtClean="0">
                <a:latin typeface="Times New Roman" pitchFamily="18" charset="0"/>
                <a:cs typeface="Times New Roman" pitchFamily="18" charset="0"/>
              </a:rPr>
              <a:t> trauma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mendapatkan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pengalaman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menyenangkan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sebelumnya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seorang</a:t>
            </a:r>
            <a:r>
              <a:rPr lang="en-US" sz="1400" dirty="0" smtClean="0">
                <a:latin typeface="Times New Roman" pitchFamily="18" charset="0"/>
                <a:cs typeface="Times New Roman" pitchFamily="18" charset="0"/>
              </a:rPr>
              <a:t> guru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harus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memainkan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layaknya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sutradara</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5" name="Action Button: Forward or Next 4">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Action Button: Home 5">
            <a:hlinkClick r:id="rId5"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hg.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Box 1"/>
          <p:cNvSpPr txBox="1"/>
          <p:nvPr/>
        </p:nvSpPr>
        <p:spPr>
          <a:xfrm>
            <a:off x="1143000" y="101025"/>
            <a:ext cx="5638800" cy="584775"/>
          </a:xfrm>
          <a:prstGeom prst="rect">
            <a:avLst/>
          </a:prstGeom>
          <a:solidFill>
            <a:srgbClr val="FFFF00"/>
          </a:solidFill>
        </p:spPr>
        <p:txBody>
          <a:bodyPr wrap="square" rtlCol="0">
            <a:spAutoFit/>
          </a:bodyPr>
          <a:lstStyle/>
          <a:p>
            <a:pPr algn="ctr"/>
            <a:r>
              <a:rPr lang="en-US" sz="1600" b="1" dirty="0" smtClean="0">
                <a:latin typeface="Arial Black" pitchFamily="34" charset="0"/>
                <a:hlinkClick r:id="rId4"/>
              </a:rPr>
              <a:t>Cara </a:t>
            </a:r>
            <a:r>
              <a:rPr lang="en-US" sz="1600" b="1" dirty="0" err="1" smtClean="0">
                <a:latin typeface="Arial Black" pitchFamily="34" charset="0"/>
                <a:hlinkClick r:id="rId4"/>
              </a:rPr>
              <a:t>Meningkatkan</a:t>
            </a:r>
            <a:r>
              <a:rPr lang="en-US" sz="1600" b="1" dirty="0" smtClean="0">
                <a:latin typeface="Arial Black" pitchFamily="34" charset="0"/>
                <a:hlinkClick r:id="rId4"/>
              </a:rPr>
              <a:t> </a:t>
            </a:r>
            <a:r>
              <a:rPr lang="en-US" sz="1600" b="1" dirty="0" err="1" smtClean="0">
                <a:latin typeface="Arial Black" pitchFamily="34" charset="0"/>
                <a:hlinkClick r:id="rId4"/>
              </a:rPr>
              <a:t>Motivasi</a:t>
            </a:r>
            <a:r>
              <a:rPr lang="en-US" sz="1600" b="1" dirty="0" smtClean="0">
                <a:latin typeface="Arial Black" pitchFamily="34" charset="0"/>
                <a:hlinkClick r:id="rId4"/>
              </a:rPr>
              <a:t> </a:t>
            </a:r>
            <a:r>
              <a:rPr lang="en-US" sz="1600" b="1" dirty="0" err="1" smtClean="0">
                <a:latin typeface="Arial Black" pitchFamily="34" charset="0"/>
                <a:hlinkClick r:id="rId4"/>
              </a:rPr>
              <a:t>Belajar</a:t>
            </a:r>
            <a:r>
              <a:rPr lang="en-US" sz="1600" b="1" dirty="0" smtClean="0">
                <a:latin typeface="Arial Black" pitchFamily="34" charset="0"/>
                <a:hlinkClick r:id="rId4"/>
              </a:rPr>
              <a:t> </a:t>
            </a:r>
            <a:r>
              <a:rPr lang="en-US" sz="1600" b="1" dirty="0" err="1" smtClean="0">
                <a:latin typeface="Arial Black" pitchFamily="34" charset="0"/>
                <a:hlinkClick r:id="rId4"/>
              </a:rPr>
              <a:t>Matematika</a:t>
            </a:r>
            <a:r>
              <a:rPr lang="en-US" sz="1600" b="1" dirty="0" smtClean="0">
                <a:latin typeface="Arial Black" pitchFamily="34" charset="0"/>
              </a:rPr>
              <a:t> </a:t>
            </a:r>
            <a:endParaRPr lang="en-US" sz="1600" dirty="0" smtClean="0">
              <a:latin typeface="Arial Black" pitchFamily="34" charset="0"/>
            </a:endParaRPr>
          </a:p>
          <a:p>
            <a:pPr algn="ctr"/>
            <a:endParaRPr lang="en-US" sz="1600" dirty="0">
              <a:latin typeface="Arial Black" pitchFamily="34" charset="0"/>
            </a:endParaRPr>
          </a:p>
        </p:txBody>
      </p:sp>
      <p:sp>
        <p:nvSpPr>
          <p:cNvPr id="3" name="TextBox 2"/>
          <p:cNvSpPr txBox="1"/>
          <p:nvPr/>
        </p:nvSpPr>
        <p:spPr>
          <a:xfrm>
            <a:off x="76200" y="783134"/>
            <a:ext cx="8001000" cy="5262979"/>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3. </a:t>
            </a:r>
            <a:r>
              <a:rPr lang="en-US" sz="1400" dirty="0" err="1" smtClean="0">
                <a:latin typeface="Times New Roman" pitchFamily="18" charset="0"/>
                <a:cs typeface="Times New Roman" pitchFamily="18" charset="0"/>
              </a:rPr>
              <a:t>Jelaskan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manfaat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penjelasan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sesuai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terutama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mengenai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aplikasi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kehidupan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sehari-hari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sampai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pelajaran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sebatas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teori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sekedar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menghafal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rumus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kemudian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solusinya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mengetahui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manfaat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aplikasi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kehidupan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sehari-hari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diharapkan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menjelaskan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guru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menyampaikan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cerita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Lalu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bagaimana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kemajuan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peningkatan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p>
          <a:p>
            <a:pPr marL="342900" indent="-342900" algn="just"/>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indikator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memiliki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motivasi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tinggi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a:t>
            </a:r>
            <a:br>
              <a:rPr lang="en-US" sz="1400" dirty="0" smtClean="0">
                <a:latin typeface="Times New Roman" pitchFamily="18" charset="0"/>
                <a:cs typeface="Times New Roman" pitchFamily="18" charset="0"/>
              </a:rPr>
            </a:br>
            <a:endParaRPr lang="en-US" sz="1400" dirty="0" smtClean="0">
              <a:latin typeface="Times New Roman" pitchFamily="18" charset="0"/>
              <a:cs typeface="Times New Roman" pitchFamily="18" charset="0"/>
            </a:endParaRPr>
          </a:p>
          <a:p>
            <a:pPr marL="342900" indent="-342900" algn="just">
              <a:buFont typeface="+mj-lt"/>
              <a:buAutoNum type="alphaLcPeriod"/>
            </a:pP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terdorong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mengemukakan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ide-idenya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menggunakan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a:t>
            </a:r>
          </a:p>
          <a:p>
            <a:pPr marL="342900" indent="-342900" algn="just">
              <a:buFont typeface="+mj-lt"/>
              <a:buAutoNum type="alphaLcPeriod"/>
            </a:pP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melalui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diskusi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teman-temannya</a:t>
            </a:r>
            <a:r>
              <a:rPr lang="en-US" sz="1400" dirty="0" smtClean="0">
                <a:latin typeface="Times New Roman" pitchFamily="18" charset="0"/>
                <a:cs typeface="Times New Roman" pitchFamily="18" charset="0"/>
              </a:rPr>
              <a:t>. </a:t>
            </a:r>
          </a:p>
          <a:p>
            <a:pPr marL="342900" indent="-342900" algn="just">
              <a:buFont typeface="+mj-lt"/>
              <a:buAutoNum type="alphaLcPeriod"/>
            </a:pP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berpendapat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kaitan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lingkungan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sekitar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mereka</a:t>
            </a:r>
            <a:r>
              <a:rPr lang="en-US" sz="1400" dirty="0" smtClean="0">
                <a:latin typeface="Times New Roman" pitchFamily="18" charset="0"/>
                <a:cs typeface="Times New Roman" pitchFamily="18" charset="0"/>
              </a:rPr>
              <a:t>. </a:t>
            </a:r>
          </a:p>
          <a:p>
            <a:pPr marL="342900" indent="-342900" algn="just">
              <a:buFont typeface="+mj-lt"/>
              <a:buAutoNum type="alphaLcPeriod"/>
            </a:pP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berpendapat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pengetahuan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mengembangkan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idenya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sendiri</a:t>
            </a:r>
            <a:r>
              <a:rPr lang="en-US" sz="1400" dirty="0" smtClean="0">
                <a:latin typeface="Times New Roman" pitchFamily="18" charset="0"/>
                <a:cs typeface="Times New Roman" pitchFamily="18" charset="0"/>
              </a:rPr>
              <a:t>. </a:t>
            </a:r>
          </a:p>
          <a:p>
            <a:pPr marL="342900" indent="-342900" algn="just">
              <a:buFont typeface="+mj-lt"/>
              <a:buAutoNum type="alphaLcPeriod"/>
            </a:pP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berpendapat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pembelajaran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interaktif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antara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siswa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guru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menambah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pengetahuan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mereka</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Sumber</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hlinkClick r:id="rId4"/>
              </a:rPr>
              <a:t>http://unknown-mboh.blogspot.com/2012/08/cara-meningkatkan-motivasi-belajar.html#ixzz2FpyGEqrX</a:t>
            </a:r>
            <a:endParaRPr lang="en-US" sz="1400" dirty="0">
              <a:latin typeface="Times New Roman" pitchFamily="18" charset="0"/>
              <a:cs typeface="Times New Roman" pitchFamily="18" charset="0"/>
            </a:endParaRPr>
          </a:p>
        </p:txBody>
      </p:sp>
      <p:sp>
        <p:nvSpPr>
          <p:cNvPr id="8" name="Action Button: Home 7">
            <a:hlinkClick r:id="rId5"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hg.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Action Button: Home 1">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1143000" y="101025"/>
            <a:ext cx="5638800" cy="338554"/>
          </a:xfrm>
          <a:prstGeom prst="rect">
            <a:avLst/>
          </a:prstGeom>
          <a:solidFill>
            <a:srgbClr val="FFFF00"/>
          </a:solidFill>
        </p:spPr>
        <p:txBody>
          <a:bodyPr wrap="square" rtlCol="0">
            <a:spAutoFit/>
          </a:bodyPr>
          <a:lstStyle/>
          <a:p>
            <a:pPr algn="ctr"/>
            <a:r>
              <a:rPr lang="en-US" sz="1600" b="1" dirty="0" smtClean="0">
                <a:latin typeface="Times New Roman" pitchFamily="18" charset="0"/>
                <a:cs typeface="Times New Roman" pitchFamily="18" charset="0"/>
              </a:rPr>
              <a:t>MOTIVASI MATEMATIKA</a:t>
            </a:r>
            <a:endParaRPr lang="en-US" sz="1600" dirty="0">
              <a:latin typeface="Arial Black" pitchFamily="34" charset="0"/>
            </a:endParaRPr>
          </a:p>
        </p:txBody>
      </p:sp>
      <p:sp>
        <p:nvSpPr>
          <p:cNvPr id="7" name="TextBox 6"/>
          <p:cNvSpPr txBox="1"/>
          <p:nvPr/>
        </p:nvSpPr>
        <p:spPr>
          <a:xfrm>
            <a:off x="76200" y="533400"/>
            <a:ext cx="8001000" cy="6124754"/>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menganggap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pelajaran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menakutkan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paling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benci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Lalu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apa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mereka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benci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p>
          <a:p>
            <a:pPr algn="just"/>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dasarnya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pelajaran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lainnya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saja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malas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mendengar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Hal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seseorang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sulit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Padahal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banyak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juga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orang</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sukses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Agar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takut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benci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terhadap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baiknya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mengatakan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malas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karena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awal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merasa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malas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belajar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fokus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terhadap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Hal </a:t>
            </a:r>
            <a:r>
              <a:rPr lang="en-US" sz="1400" dirty="0" err="1" smtClean="0">
                <a:latin typeface="Times New Roman" pitchFamily="18" charset="0"/>
                <a:cs typeface="Times New Roman" pitchFamily="18" charset="0"/>
              </a:rPr>
              <a:t>itulah</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menjadi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titik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awal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tidak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mampu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Selain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sulit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pahami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baiknya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berkonsultasi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teman</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memahami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tentang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pertanyaan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atau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bisa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langsung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tanyakan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kepada</a:t>
            </a:r>
            <a:r>
              <a:rPr lang="en-US" sz="1400" dirty="0" smtClean="0">
                <a:latin typeface="Times New Roman" pitchFamily="18" charset="0"/>
                <a:cs typeface="Times New Roman" pitchFamily="18" charset="0"/>
              </a:rPr>
              <a:t> guru yang </a:t>
            </a:r>
            <a:r>
              <a:rPr lang="en-US" sz="1400" dirty="0" err="1" smtClean="0">
                <a:latin typeface="Times New Roman" pitchFamily="18" charset="0"/>
                <a:cs typeface="Times New Roman" pitchFamily="18" charset="0"/>
              </a:rPr>
              <a:t>bersangkutan</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Sebenarnya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dalam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berusaha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berdoa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mencintai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Untuk</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mempermudah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mempelajari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beberapa</a:t>
            </a:r>
            <a:r>
              <a:rPr lang="en-US" sz="1400" dirty="0" smtClean="0">
                <a:latin typeface="Times New Roman" pitchFamily="18" charset="0"/>
                <a:cs typeface="Times New Roman" pitchFamily="18" charset="0"/>
              </a:rPr>
              <a:t> tips </a:t>
            </a:r>
            <a:r>
              <a:rPr lang="en-US" sz="1400" dirty="0" err="1" smtClean="0">
                <a:latin typeface="Times New Roman" pitchFamily="18" charset="0"/>
                <a:cs typeface="Times New Roman" pitchFamily="18" charset="0"/>
              </a:rPr>
              <a:t>dan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trik</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membuat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lebih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mencintai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matematika</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Tips dan trik belajar matematika itu menyenangkan:</a:t>
            </a:r>
            <a:endParaRPr lang="en-US" sz="1400" dirty="0" smtClean="0">
              <a:latin typeface="Times New Roman" pitchFamily="18" charset="0"/>
              <a:cs typeface="Times New Roman" pitchFamily="18" charset="0"/>
            </a:endParaRPr>
          </a:p>
          <a:p>
            <a:pPr lvl="0" algn="just">
              <a:buFont typeface="Wingdings" pitchFamily="2" charset="2"/>
              <a:buChar char="Ø"/>
            </a:pP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Cintai pelajarannya, karena dengan cinta terhadap mata pelajarannya kita akan lebih mudah untuk menerima materi ajar tersebut.</a:t>
            </a:r>
            <a:endParaRPr lang="en-US" sz="1400" dirty="0" smtClean="0">
              <a:latin typeface="Times New Roman" pitchFamily="18" charset="0"/>
              <a:cs typeface="Times New Roman" pitchFamily="18" charset="0"/>
            </a:endParaRPr>
          </a:p>
          <a:p>
            <a:pPr lvl="0" algn="just">
              <a:buFont typeface="Wingdings" pitchFamily="2" charset="2"/>
              <a:buChar char="Ø"/>
            </a:pP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Lakukan secara bertahap, karena belajar matematika itu berkesinambungan antara yang satu judul dengan yang selanjutnya.</a:t>
            </a:r>
            <a:endParaRPr lang="en-US" sz="1400" dirty="0" smtClean="0">
              <a:latin typeface="Times New Roman" pitchFamily="18" charset="0"/>
              <a:cs typeface="Times New Roman" pitchFamily="18" charset="0"/>
            </a:endParaRPr>
          </a:p>
          <a:p>
            <a:pPr lvl="0" algn="just">
              <a:buFont typeface="Wingdings" pitchFamily="2" charset="2"/>
              <a:buChar char="Ø"/>
            </a:pP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Pahami konsep, karena dalam matematika kita tidak menghapal akan tetapi memahami konsep-konsep dalam matematika tersebut.</a:t>
            </a:r>
            <a:endParaRPr lang="en-US" sz="1400" dirty="0" smtClean="0">
              <a:latin typeface="Times New Roman" pitchFamily="18" charset="0"/>
              <a:cs typeface="Times New Roman" pitchFamily="18" charset="0"/>
            </a:endParaRPr>
          </a:p>
          <a:p>
            <a:pPr lvl="0" algn="just">
              <a:buFont typeface="Wingdings" pitchFamily="2" charset="2"/>
              <a:buChar char="Ø"/>
            </a:pP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Latih kemampuan anda dengan rutin, belajar matematika seperti mengasah pisau, apabila sering di asah maka tajamlah pisaunya, begitulah dengan matematika, apabila sering di latih maka akan semakin mahir dalam menguasai konsepnya.</a:t>
            </a:r>
            <a:endParaRPr lang="en-US" sz="1400" dirty="0" smtClean="0">
              <a:latin typeface="Times New Roman" pitchFamily="18" charset="0"/>
              <a:cs typeface="Times New Roman" pitchFamily="18" charset="0"/>
            </a:endParaRPr>
          </a:p>
          <a:p>
            <a:pPr lvl="0" algn="just">
              <a:buFont typeface="Wingdings" pitchFamily="2" charset="2"/>
              <a:buChar char="Ø"/>
            </a:pP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Teliti dalam setiap menghitung angkanya.</a:t>
            </a:r>
            <a:endParaRPr lang="en-US" sz="1400" dirty="0" smtClean="0">
              <a:latin typeface="Times New Roman" pitchFamily="18" charset="0"/>
              <a:cs typeface="Times New Roman" pitchFamily="18" charset="0"/>
            </a:endParaRPr>
          </a:p>
          <a:p>
            <a:pPr lvl="0" algn="just">
              <a:buFont typeface="Wingdings" pitchFamily="2" charset="2"/>
              <a:buChar char="Ø"/>
            </a:pP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Sabarlah dalam mengerjakan latihan-latihan matematika apalagi yang sedikit rumit atau yang baru memulai untuk menyenangi matematika.</a:t>
            </a:r>
            <a:endParaRPr lang="en-US" sz="1400" dirty="0" smtClean="0">
              <a:latin typeface="Times New Roman" pitchFamily="18" charset="0"/>
              <a:cs typeface="Times New Roman" pitchFamily="18" charset="0"/>
            </a:endParaRPr>
          </a:p>
          <a:p>
            <a:pPr lvl="0"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Dikutip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oleh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kelompok</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sumber</a:t>
            </a:r>
            <a:r>
              <a:rPr lang="en-US" sz="1400" dirty="0" smtClean="0">
                <a:latin typeface="Times New Roman" pitchFamily="18" charset="0"/>
                <a:cs typeface="Times New Roman" pitchFamily="18" charset="0"/>
              </a:rPr>
              <a:t> : www.google.com)</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990600" y="914400"/>
            <a:ext cx="6096000" cy="4401205"/>
          </a:xfrm>
          <a:prstGeom prst="rect">
            <a:avLst/>
          </a:prstGeom>
          <a:noFill/>
        </p:spPr>
        <p:txBody>
          <a:bodyPr wrap="square" rtlCol="0">
            <a:spAutoFit/>
          </a:bodyPr>
          <a:lstStyle/>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Gambar</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menunjukkan</a:t>
            </a:r>
            <a:r>
              <a:rPr lang="en-US" sz="1400" dirty="0">
                <a:latin typeface="Times New Roman" pitchFamily="18" charset="0"/>
                <a:cs typeface="Times New Roman" pitchFamily="18" charset="0"/>
              </a:rPr>
              <a:t> diagram </a:t>
            </a:r>
            <a:r>
              <a:rPr lang="en-US" sz="1400" dirty="0" err="1">
                <a:latin typeface="Times New Roman" pitchFamily="18" charset="0"/>
                <a:cs typeface="Times New Roman" pitchFamily="18" charset="0"/>
              </a:rPr>
              <a:t>panah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relasi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ukuran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sepatu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dari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himpunan</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  </a:t>
            </a:r>
            <a:r>
              <a:rPr lang="en-US" sz="1400" dirty="0" err="1">
                <a:latin typeface="Times New Roman" pitchFamily="18" charset="0"/>
                <a:cs typeface="Times New Roman" pitchFamily="18" charset="0"/>
              </a:rPr>
              <a:t>ke</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himpunan</a:t>
            </a:r>
            <a:r>
              <a:rPr lang="en-US" sz="1400" dirty="0">
                <a:latin typeface="Times New Roman" pitchFamily="18" charset="0"/>
                <a:cs typeface="Times New Roman" pitchFamily="18" charset="0"/>
              </a:rPr>
              <a:t> B.</a:t>
            </a:r>
          </a:p>
          <a:p>
            <a:r>
              <a:rPr lang="en-US" sz="1400" dirty="0" err="1">
                <a:latin typeface="Times New Roman" pitchFamily="18" charset="0"/>
                <a:cs typeface="Times New Roman" pitchFamily="18" charset="0"/>
              </a:rPr>
              <a:t>Relasi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kedua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himpunan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tersebut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juga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dinyatakan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pasangan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berurutan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yaitu</a:t>
            </a:r>
            <a:r>
              <a:rPr lang="en-US" sz="1400" dirty="0">
                <a:latin typeface="Times New Roman" pitchFamily="18" charset="0"/>
                <a:cs typeface="Times New Roman" pitchFamily="18" charset="0"/>
              </a:rPr>
              <a:t>:</a:t>
            </a:r>
          </a:p>
          <a:p>
            <a:r>
              <a:rPr lang="en-US" sz="1400" dirty="0" smtClean="0">
                <a:latin typeface="Times New Roman" pitchFamily="18" charset="0"/>
                <a:cs typeface="Times New Roman" pitchFamily="18" charset="0"/>
              </a:rPr>
              <a:t>R = {(</a:t>
            </a:r>
            <a:r>
              <a:rPr lang="en-US" sz="1400" dirty="0" err="1">
                <a:latin typeface="Times New Roman" pitchFamily="18" charset="0"/>
                <a:cs typeface="Times New Roman" pitchFamily="18" charset="0"/>
              </a:rPr>
              <a:t>Ayu</a:t>
            </a:r>
            <a:r>
              <a:rPr lang="en-US" sz="1400" dirty="0">
                <a:latin typeface="Times New Roman" pitchFamily="18" charset="0"/>
                <a:cs typeface="Times New Roman" pitchFamily="18" charset="0"/>
              </a:rPr>
              <a:t>, 37), (</a:t>
            </a:r>
            <a:r>
              <a:rPr lang="en-US" sz="1400" dirty="0" err="1">
                <a:latin typeface="Times New Roman" pitchFamily="18" charset="0"/>
                <a:cs typeface="Times New Roman" pitchFamily="18" charset="0"/>
              </a:rPr>
              <a:t>Bela</a:t>
            </a:r>
            <a:r>
              <a:rPr lang="en-US" sz="1400" dirty="0">
                <a:latin typeface="Times New Roman" pitchFamily="18" charset="0"/>
                <a:cs typeface="Times New Roman" pitchFamily="18" charset="0"/>
              </a:rPr>
              <a:t>, 38), </a:t>
            </a:r>
            <a:r>
              <a:rPr lang="en-US"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Ucup</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40), (</a:t>
            </a:r>
            <a:r>
              <a:rPr lang="en-US" sz="1400" dirty="0" err="1" smtClean="0">
                <a:latin typeface="Times New Roman" pitchFamily="18" charset="0"/>
                <a:cs typeface="Times New Roman" pitchFamily="18" charset="0"/>
              </a:rPr>
              <a:t>Udin</a:t>
            </a:r>
            <a:r>
              <a:rPr lang="en-US" sz="1400" dirty="0" smtClean="0">
                <a:latin typeface="Times New Roman" pitchFamily="18" charset="0"/>
                <a:cs typeface="Times New Roman" pitchFamily="18" charset="0"/>
              </a:rPr>
              <a:t>, 40)}.</a:t>
            </a:r>
          </a:p>
          <a:p>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Setiap siswa hanya mempunyai satu ukuran </a:t>
            </a:r>
            <a:r>
              <a:rPr lang="en-US" sz="1400" dirty="0" err="1" smtClean="0">
                <a:latin typeface="Times New Roman" pitchFamily="18" charset="0"/>
                <a:cs typeface="Times New Roman" pitchFamily="18" charset="0"/>
              </a:rPr>
              <a:t>sepatu</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sehingga setiap himpunan  A dipasangkan tepat satu dengan anggota himpunan B. Relasi yang demikian disebut pemetaan atau fungsi.</a:t>
            </a:r>
            <a:endParaRPr lang="en-US" sz="1400" dirty="0" smtClean="0">
              <a:latin typeface="Times New Roman" pitchFamily="18" charset="0"/>
              <a:cs typeface="Times New Roman" pitchFamily="18" charset="0"/>
            </a:endParaRPr>
          </a:p>
          <a:p>
            <a:pPr marL="82550" indent="-82550" algn="just"/>
            <a:r>
              <a:rPr lang="id-ID" sz="1400" dirty="0" smtClean="0">
                <a:latin typeface="Times New Roman" pitchFamily="18" charset="0"/>
                <a:cs typeface="Times New Roman" pitchFamily="18" charset="0"/>
              </a:rPr>
              <a:t>Sehingga dapat disimpulkan bahwa:</a:t>
            </a:r>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Suatu fungsi dari himpunan A ke himpunan B adalah suatu relasi yang memasangkan setiap anggota himpunan A dengan tepat satu anggota himpunan B</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p:txBody>
      </p:sp>
      <p:sp>
        <p:nvSpPr>
          <p:cNvPr id="5" name="AutoShape 1"/>
          <p:cNvSpPr>
            <a:spLocks noChangeArrowheads="1"/>
          </p:cNvSpPr>
          <p:nvPr/>
        </p:nvSpPr>
        <p:spPr bwMode="auto">
          <a:xfrm>
            <a:off x="2133600" y="990600"/>
            <a:ext cx="838200" cy="12954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37</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38</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39</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cs typeface="Arial" pitchFamily="34" charset="0"/>
              </a:rPr>
              <a:t>40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41</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2"/>
          <p:cNvSpPr>
            <a:spLocks noChangeArrowheads="1"/>
          </p:cNvSpPr>
          <p:nvPr/>
        </p:nvSpPr>
        <p:spPr bwMode="auto">
          <a:xfrm>
            <a:off x="1143000" y="990600"/>
            <a:ext cx="838200" cy="1219200"/>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lnSpc>
                <a:spcPct val="150000"/>
              </a:lnSpc>
            </a:pPr>
            <a:r>
              <a:rPr lang="en-US" sz="1000" dirty="0" err="1" smtClean="0">
                <a:latin typeface="Times New Roman" pitchFamily="18" charset="0"/>
                <a:cs typeface="Times New Roman" pitchFamily="18" charset="0"/>
              </a:rPr>
              <a:t>Ayu</a:t>
            </a:r>
            <a:endParaRPr lang="en-US" sz="1000" dirty="0" smtClean="0">
              <a:latin typeface="Times New Roman" pitchFamily="18" charset="0"/>
              <a:cs typeface="Times New Roman" pitchFamily="18" charset="0"/>
            </a:endParaRPr>
          </a:p>
          <a:p>
            <a:pPr algn="ctr">
              <a:lnSpc>
                <a:spcPct val="150000"/>
              </a:lnSpc>
            </a:pPr>
            <a:r>
              <a:rPr lang="en-US" sz="1000" dirty="0" err="1" smtClean="0">
                <a:latin typeface="Times New Roman" pitchFamily="18" charset="0"/>
                <a:cs typeface="Times New Roman" pitchFamily="18" charset="0"/>
              </a:rPr>
              <a:t>Bela</a:t>
            </a:r>
            <a:endParaRPr lang="en-US" sz="1000" dirty="0" smtClean="0">
              <a:latin typeface="Times New Roman" pitchFamily="18" charset="0"/>
              <a:cs typeface="Times New Roman" pitchFamily="18" charset="0"/>
            </a:endParaRPr>
          </a:p>
          <a:p>
            <a:pPr algn="ctr">
              <a:lnSpc>
                <a:spcPct val="150000"/>
              </a:lnSpc>
            </a:pPr>
            <a:r>
              <a:rPr lang="en-US" sz="1000" dirty="0" err="1" smtClean="0">
                <a:latin typeface="Times New Roman" pitchFamily="18" charset="0"/>
                <a:cs typeface="Times New Roman" pitchFamily="18" charset="0"/>
              </a:rPr>
              <a:t>Ucup</a:t>
            </a:r>
            <a:endParaRPr lang="en-US" sz="1000" dirty="0" smtClean="0">
              <a:latin typeface="Times New Roman" pitchFamily="18" charset="0"/>
              <a:cs typeface="Times New Roman" pitchFamily="18" charset="0"/>
            </a:endParaRPr>
          </a:p>
          <a:p>
            <a:pPr algn="ctr">
              <a:lnSpc>
                <a:spcPct val="150000"/>
              </a:lnSpc>
            </a:pPr>
            <a:r>
              <a:rPr lang="en-US" sz="1000" dirty="0" err="1" smtClean="0">
                <a:latin typeface="Times New Roman" pitchFamily="18" charset="0"/>
                <a:cs typeface="Times New Roman" pitchFamily="18" charset="0"/>
              </a:rPr>
              <a:t>Udin</a:t>
            </a:r>
            <a:endParaRPr lang="en-US" sz="1000" dirty="0" smtClean="0">
              <a:latin typeface="Times New Roman" pitchFamily="18" charset="0"/>
              <a:cs typeface="Times New Roman" pitchFamily="18" charset="0"/>
            </a:endParaRPr>
          </a:p>
          <a:p>
            <a:pPr algn="ctr">
              <a:lnSpc>
                <a:spcPct val="150000"/>
              </a:lnSpc>
            </a:pPr>
            <a:endParaRPr lang="en-US" sz="1000" dirty="0">
              <a:latin typeface="Times New Roman" pitchFamily="18" charset="0"/>
              <a:cs typeface="Times New Roman" pitchFamily="18" charset="0"/>
            </a:endParaRPr>
          </a:p>
        </p:txBody>
      </p:sp>
      <p:cxnSp>
        <p:nvCxnSpPr>
          <p:cNvPr id="7" name="AutoShape 3"/>
          <p:cNvCxnSpPr>
            <a:cxnSpLocks noChangeShapeType="1"/>
          </p:cNvCxnSpPr>
          <p:nvPr/>
        </p:nvCxnSpPr>
        <p:spPr bwMode="auto">
          <a:xfrm>
            <a:off x="1763713" y="1370012"/>
            <a:ext cx="598487" cy="1588"/>
          </a:xfrm>
          <a:prstGeom prst="straightConnector1">
            <a:avLst/>
          </a:prstGeom>
          <a:noFill/>
          <a:ln w="9525">
            <a:solidFill>
              <a:srgbClr val="000000"/>
            </a:solidFill>
            <a:round/>
            <a:headEnd type="triangle" w="med" len="med"/>
            <a:tailEnd type="triangle" w="med" len="med"/>
          </a:ln>
        </p:spPr>
      </p:cxnSp>
      <p:cxnSp>
        <p:nvCxnSpPr>
          <p:cNvPr id="8" name="AutoShape 4"/>
          <p:cNvCxnSpPr>
            <a:cxnSpLocks noChangeShapeType="1"/>
          </p:cNvCxnSpPr>
          <p:nvPr/>
        </p:nvCxnSpPr>
        <p:spPr bwMode="auto">
          <a:xfrm flipV="1">
            <a:off x="1752600" y="1524000"/>
            <a:ext cx="609600" cy="76200"/>
          </a:xfrm>
          <a:prstGeom prst="straightConnector1">
            <a:avLst/>
          </a:prstGeom>
          <a:noFill/>
          <a:ln w="9525">
            <a:solidFill>
              <a:srgbClr val="000000"/>
            </a:solidFill>
            <a:round/>
            <a:headEnd type="triangle" w="med" len="med"/>
            <a:tailEnd type="triangle" w="med" len="med"/>
          </a:ln>
        </p:spPr>
      </p:cxnSp>
      <p:cxnSp>
        <p:nvCxnSpPr>
          <p:cNvPr id="9" name="AutoShape 5"/>
          <p:cNvCxnSpPr>
            <a:cxnSpLocks noChangeShapeType="1"/>
          </p:cNvCxnSpPr>
          <p:nvPr/>
        </p:nvCxnSpPr>
        <p:spPr bwMode="auto">
          <a:xfrm>
            <a:off x="1752600" y="1816850"/>
            <a:ext cx="620713" cy="114300"/>
          </a:xfrm>
          <a:prstGeom prst="straightConnector1">
            <a:avLst/>
          </a:prstGeom>
          <a:noFill/>
          <a:ln w="9525">
            <a:solidFill>
              <a:srgbClr val="000000"/>
            </a:solidFill>
            <a:round/>
            <a:headEnd type="triangle" w="med" len="med"/>
            <a:tailEnd type="triangle" w="med" len="med"/>
          </a:ln>
        </p:spPr>
      </p:cxnSp>
      <p:cxnSp>
        <p:nvCxnSpPr>
          <p:cNvPr id="10" name="AutoShape 6"/>
          <p:cNvCxnSpPr>
            <a:cxnSpLocks noChangeShapeType="1"/>
          </p:cNvCxnSpPr>
          <p:nvPr/>
        </p:nvCxnSpPr>
        <p:spPr bwMode="auto">
          <a:xfrm flipV="1">
            <a:off x="1763713" y="1931150"/>
            <a:ext cx="609600" cy="126250"/>
          </a:xfrm>
          <a:prstGeom prst="straightConnector1">
            <a:avLst/>
          </a:prstGeom>
          <a:noFill/>
          <a:ln w="9525">
            <a:solidFill>
              <a:srgbClr val="000000"/>
            </a:solidFill>
            <a:round/>
            <a:headEnd type="triangle" w="med" len="med"/>
            <a:tailEnd type="triangle" w="med" len="med"/>
          </a:ln>
        </p:spPr>
      </p:cxnSp>
      <p:pic>
        <p:nvPicPr>
          <p:cNvPr id="29" name="Picture 28" descr="89iyu8.jpeg"/>
          <p:cNvPicPr>
            <a:picLocks noChangeAspect="1"/>
          </p:cNvPicPr>
          <p:nvPr/>
        </p:nvPicPr>
        <p:blipFill>
          <a:blip r:embed="rId4"/>
          <a:stretch>
            <a:fillRect/>
          </a:stretch>
        </p:blipFill>
        <p:spPr>
          <a:xfrm>
            <a:off x="2743200" y="5105400"/>
            <a:ext cx="2371725" cy="1219200"/>
          </a:xfrm>
          <a:prstGeom prst="rect">
            <a:avLst/>
          </a:prstGeom>
        </p:spPr>
      </p:pic>
      <p:sp>
        <p:nvSpPr>
          <p:cNvPr id="15" name="Action Button: Forward or Next 14">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Action Button: Home 16">
            <a:hlinkClick r:id="rId5"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dirty="0" err="1"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ppt_w*0.7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35" presetClass="path" presetSubtype="0" accel="50000" decel="50000" fill="hold" nodeType="afterEffect">
                                  <p:stCondLst>
                                    <p:cond delay="0"/>
                                  </p:stCondLst>
                                  <p:childTnLst>
                                    <p:animMotion origin="layout" path="M 2.5E-6 -2.44218E-6 L 0.22031 -2.44218E-6 " pathEditMode="relative" rAng="0" ptsTypes="AA">
                                      <p:cBhvr>
                                        <p:cTn id="16" dur="500" fill="hold"/>
                                        <p:tgtEl>
                                          <p:spTgt spid="29"/>
                                        </p:tgtEl>
                                        <p:attrNameLst>
                                          <p:attrName>ppt_x</p:attrName>
                                          <p:attrName>ppt_y</p:attrName>
                                        </p:attrNameLst>
                                      </p:cBhvr>
                                      <p:rCtr x="1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18" name="TextBox 17"/>
          <p:cNvSpPr txBox="1"/>
          <p:nvPr/>
        </p:nvSpPr>
        <p:spPr>
          <a:xfrm>
            <a:off x="990600" y="838200"/>
            <a:ext cx="6019800" cy="4616648"/>
          </a:xfrm>
          <a:prstGeom prst="rect">
            <a:avLst/>
          </a:prstGeom>
          <a:noFill/>
        </p:spPr>
        <p:txBody>
          <a:bodyPr wrap="square" rtlCol="0">
            <a:spAutoFit/>
          </a:bodyPr>
          <a:lstStyle/>
          <a:p>
            <a:pPr algn="just"/>
            <a:r>
              <a:rPr lang="id-ID"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Dari </a:t>
            </a:r>
            <a:r>
              <a:rPr lang="en-US" sz="1400" dirty="0" err="1">
                <a:latin typeface="Times New Roman" pitchFamily="18" charset="0"/>
                <a:cs typeface="Times New Roman" pitchFamily="18" charset="0"/>
              </a:rPr>
              <a:t>Pengertian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atas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dapat</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disimpulkan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bahwa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syarat-syarat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suatu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fungsi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adalah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sebagai</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id-ID"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marL="342900" lvl="0" indent="-342900" algn="just">
              <a:buFont typeface="+mj-lt"/>
              <a:buAutoNum type="arabicPeriod"/>
            </a:pPr>
            <a:r>
              <a:rPr lang="en-US" sz="1400" dirty="0" err="1">
                <a:latin typeface="Times New Roman" pitchFamily="18" charset="0"/>
                <a:cs typeface="Times New Roman" pitchFamily="18" charset="0"/>
              </a:rPr>
              <a:t>Setiap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anggota</a:t>
            </a:r>
            <a:r>
              <a:rPr lang="en-US" sz="1400" dirty="0">
                <a:latin typeface="Times New Roman" pitchFamily="18" charset="0"/>
                <a:cs typeface="Times New Roman" pitchFamily="18" charset="0"/>
              </a:rPr>
              <a:t> A </a:t>
            </a:r>
            <a:r>
              <a:rPr lang="en-US" sz="1400" dirty="0" err="1">
                <a:latin typeface="Times New Roman" pitchFamily="18" charset="0"/>
                <a:cs typeface="Times New Roman" pitchFamily="18" charset="0"/>
              </a:rPr>
              <a:t>harus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habis</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a:t>
            </a:r>
          </a:p>
          <a:p>
            <a:pPr marL="342900" lvl="0" indent="-342900" algn="just">
              <a:buFont typeface="+mj-lt"/>
              <a:buAutoNum type="arabicPeriod"/>
            </a:pP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anggota</a:t>
            </a:r>
            <a:r>
              <a:rPr lang="en-US" sz="1400" dirty="0">
                <a:latin typeface="Times New Roman" pitchFamily="18" charset="0"/>
                <a:cs typeface="Times New Roman" pitchFamily="18" charset="0"/>
              </a:rPr>
              <a:t> A </a:t>
            </a:r>
            <a:r>
              <a:rPr lang="en-US" sz="1400" dirty="0" err="1">
                <a:latin typeface="Times New Roman" pitchFamily="18" charset="0"/>
                <a:cs typeface="Times New Roman" pitchFamily="18" charset="0"/>
              </a:rPr>
              <a:t>dipasangkan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tepat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satu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dengan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anggota</a:t>
            </a:r>
            <a:r>
              <a:rPr lang="en-US" sz="1400" dirty="0">
                <a:latin typeface="Times New Roman" pitchFamily="18" charset="0"/>
                <a:cs typeface="Times New Roman" pitchFamily="18" charset="0"/>
              </a:rPr>
              <a:t> B</a:t>
            </a:r>
            <a:r>
              <a:rPr lang="en-US" sz="1400" dirty="0" smtClean="0">
                <a:latin typeface="Times New Roman" pitchFamily="18" charset="0"/>
                <a:cs typeface="Times New Roman" pitchFamily="18" charset="0"/>
              </a:rPr>
              <a:t>.</a:t>
            </a:r>
          </a:p>
          <a:p>
            <a:pPr marL="342900" lvl="0" indent="-342900" algn="just"/>
            <a:endParaRPr lang="en-US" sz="1400" dirty="0" smtClean="0">
              <a:latin typeface="Times New Roman" pitchFamily="18" charset="0"/>
              <a:cs typeface="Times New Roman" pitchFamily="18" charset="0"/>
            </a:endParaRPr>
          </a:p>
          <a:p>
            <a:pPr algn="just"/>
            <a:r>
              <a:rPr lang="en-US" sz="1400" dirty="0" err="1" smtClean="0">
                <a:latin typeface="Times New Roman" pitchFamily="18" charset="0"/>
                <a:cs typeface="Times New Roman" pitchFamily="18" charset="0"/>
              </a:rPr>
              <a:t>Coba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perhatikan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kembali</a:t>
            </a:r>
            <a:r>
              <a:rPr lang="en-US" sz="1400" dirty="0" smtClean="0">
                <a:latin typeface="Times New Roman" pitchFamily="18" charset="0"/>
                <a:cs typeface="Times New Roman" pitchFamily="18" charset="0"/>
              </a:rPr>
              <a:t> diagram </a:t>
            </a:r>
            <a:r>
              <a:rPr lang="en-US" sz="1400" dirty="0" err="1" smtClean="0">
                <a:latin typeface="Times New Roman" pitchFamily="18" charset="0"/>
                <a:cs typeface="Times New Roman" pitchFamily="18" charset="0"/>
              </a:rPr>
              <a:t>panah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gambar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sebelumnya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domain (</a:t>
            </a:r>
            <a:r>
              <a:rPr lang="en-US" sz="1400" dirty="0" err="1" smtClean="0">
                <a:latin typeface="Times New Roman" pitchFamily="18" charset="0"/>
                <a:cs typeface="Times New Roman" pitchFamily="18" charset="0"/>
              </a:rPr>
              <a:t>daerah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asal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Semua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B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kodomain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dareah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kawan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Sedangkan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B yang </a:t>
            </a:r>
            <a:r>
              <a:rPr lang="en-US" sz="1400" dirty="0" err="1" smtClean="0">
                <a:latin typeface="Times New Roman" pitchFamily="18" charset="0"/>
                <a:cs typeface="Times New Roman" pitchFamily="18" charset="0"/>
              </a:rPr>
              <a:t>mendapat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range (</a:t>
            </a:r>
            <a:r>
              <a:rPr lang="en-US" sz="1400" dirty="0" err="1" smtClean="0">
                <a:latin typeface="Times New Roman" pitchFamily="18" charset="0"/>
                <a:cs typeface="Times New Roman" pitchFamily="18" charset="0"/>
              </a:rPr>
              <a:t>daerah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hasil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sehingga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diperoleh</a:t>
            </a:r>
            <a:r>
              <a:rPr lang="en-US" sz="1400" dirty="0" smtClean="0">
                <a:latin typeface="Times New Roman" pitchFamily="18" charset="0"/>
                <a:cs typeface="Times New Roman" pitchFamily="18" charset="0"/>
              </a:rPr>
              <a:t>:</a:t>
            </a:r>
          </a:p>
          <a:p>
            <a:pPr algn="just"/>
            <a:r>
              <a:rPr lang="id-ID" sz="1400" dirty="0" smtClean="0">
                <a:latin typeface="Times New Roman" pitchFamily="18" charset="0"/>
                <a:cs typeface="Times New Roman" pitchFamily="18" charset="0"/>
              </a:rPr>
              <a:t>Domain     = {A</a:t>
            </a:r>
            <a:r>
              <a:rPr lang="en-US" sz="1400" dirty="0" err="1" smtClean="0">
                <a:latin typeface="Times New Roman" pitchFamily="18" charset="0"/>
                <a:cs typeface="Times New Roman" pitchFamily="18" charset="0"/>
              </a:rPr>
              <a:t>yu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Bela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Ucup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Udin</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Kodomain = {37, 38, 39 40, 41, 42}</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Range         = {37, 38, 40}</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2. </a:t>
            </a:r>
            <a:r>
              <a:rPr lang="en-US" sz="1400" b="1" dirty="0" err="1" smtClean="0">
                <a:latin typeface="Times New Roman" pitchFamily="18" charset="0"/>
                <a:cs typeface="Times New Roman" pitchFamily="18" charset="0"/>
              </a:rPr>
              <a:t>Notasi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dari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suatu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en-US"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Jika f suatu fungsi yang memetakan setiap x anggota himpunan B (X→B) kesatu dan hanya satu y anggota himpunan, maka dapat ditulis: </a:t>
            </a:r>
            <a:endParaRPr lang="en-US" sz="1400" i="1" dirty="0" smtClean="0">
              <a:latin typeface="Times New Roman" pitchFamily="18" charset="0"/>
              <a:cs typeface="Times New Roman" pitchFamily="18" charset="0"/>
            </a:endParaRPr>
          </a:p>
          <a:p>
            <a:pPr algn="just"/>
            <a:r>
              <a:rPr lang="id-ID" sz="1400" i="1" dirty="0" smtClean="0">
                <a:latin typeface="Times New Roman" pitchFamily="18" charset="0"/>
                <a:cs typeface="Times New Roman" pitchFamily="18" charset="0"/>
              </a:rPr>
              <a:t>f : x </a:t>
            </a:r>
            <a:r>
              <a:rPr lang="id-ID" sz="1400" dirty="0" smtClean="0">
                <a:latin typeface="Times New Roman" pitchFamily="18" charset="0"/>
                <a:cs typeface="Times New Roman" pitchFamily="18" charset="0"/>
              </a:rPr>
              <a:t>→</a:t>
            </a:r>
            <a:r>
              <a:rPr lang="id-ID" sz="1400" i="1" dirty="0" smtClean="0">
                <a:latin typeface="Times New Roman" pitchFamily="18" charset="0"/>
                <a:cs typeface="Times New Roman" pitchFamily="18" charset="0"/>
              </a:rPr>
              <a:t> y (dibaca : f memetakan x ke y) y disebut bayangan x oleh fungsi f dan dinyatakan dengan f (x).</a:t>
            </a:r>
            <a:endParaRPr lang="en-US" sz="1400" i="1"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p:txBody>
      </p:sp>
      <p:sp>
        <p:nvSpPr>
          <p:cNvPr id="9"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11" name="Action Button: Back or Previous 10">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Action Button: Home 11">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Action Button: Forward or Next 14">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6" name="Picture 15" descr="0--987.jpeg"/>
          <p:cNvPicPr>
            <a:picLocks noChangeAspect="1"/>
          </p:cNvPicPr>
          <p:nvPr/>
        </p:nvPicPr>
        <p:blipFill>
          <a:blip r:embed="rId5"/>
          <a:stretch>
            <a:fillRect/>
          </a:stretch>
        </p:blipFill>
        <p:spPr>
          <a:xfrm>
            <a:off x="5943600" y="5105400"/>
            <a:ext cx="1143000" cy="1143000"/>
          </a:xfrm>
          <a:prstGeom prst="rect">
            <a:avLst/>
          </a:prstGeo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up)">
                                      <p:cBhvr>
                                        <p:cTn id="11" dur="500"/>
                                        <p:tgtEl>
                                          <p:spTgt spid="18">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up)">
                                      <p:cBhvr>
                                        <p:cTn id="15" dur="500"/>
                                        <p:tgtEl>
                                          <p:spTgt spid="18">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up)">
                                      <p:cBhvr>
                                        <p:cTn id="19" dur="500"/>
                                        <p:tgtEl>
                                          <p:spTgt spid="18">
                                            <p:txEl>
                                              <p:pRg st="2" end="2"/>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wipe(up)">
                                      <p:cBhvr>
                                        <p:cTn id="23" dur="500"/>
                                        <p:tgtEl>
                                          <p:spTgt spid="18">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wipe(up)">
                                      <p:cBhvr>
                                        <p:cTn id="27" dur="500"/>
                                        <p:tgtEl>
                                          <p:spTgt spid="18">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animEffect transition="in" filter="wipe(up)">
                                      <p:cBhvr>
                                        <p:cTn id="31" dur="500"/>
                                        <p:tgtEl>
                                          <p:spTgt spid="18">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animEffect transition="in" filter="wipe(up)">
                                      <p:cBhvr>
                                        <p:cTn id="35" dur="500"/>
                                        <p:tgtEl>
                                          <p:spTgt spid="18">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8">
                                            <p:txEl>
                                              <p:pRg st="9" end="9"/>
                                            </p:txEl>
                                          </p:spTgt>
                                        </p:tgtEl>
                                        <p:attrNameLst>
                                          <p:attrName>style.visibility</p:attrName>
                                        </p:attrNameLst>
                                      </p:cBhvr>
                                      <p:to>
                                        <p:strVal val="visible"/>
                                      </p:to>
                                    </p:set>
                                    <p:animEffect transition="in" filter="wipe(up)">
                                      <p:cBhvr>
                                        <p:cTn id="39" dur="500"/>
                                        <p:tgtEl>
                                          <p:spTgt spid="18">
                                            <p:txEl>
                                              <p:pRg st="9" end="9"/>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8">
                                            <p:txEl>
                                              <p:pRg st="10" end="10"/>
                                            </p:txEl>
                                          </p:spTgt>
                                        </p:tgtEl>
                                        <p:attrNameLst>
                                          <p:attrName>style.visibility</p:attrName>
                                        </p:attrNameLst>
                                      </p:cBhvr>
                                      <p:to>
                                        <p:strVal val="visible"/>
                                      </p:to>
                                    </p:set>
                                    <p:animEffect transition="in" filter="wipe(up)">
                                      <p:cBhvr>
                                        <p:cTn id="43" dur="500"/>
                                        <p:tgtEl>
                                          <p:spTgt spid="18">
                                            <p:txEl>
                                              <p:pRg st="10" end="1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8">
                                            <p:txEl>
                                              <p:pRg st="11" end="11"/>
                                            </p:txEl>
                                          </p:spTgt>
                                        </p:tgtEl>
                                        <p:attrNameLst>
                                          <p:attrName>style.visibility</p:attrName>
                                        </p:attrNameLst>
                                      </p:cBhvr>
                                      <p:to>
                                        <p:strVal val="visible"/>
                                      </p:to>
                                    </p:set>
                                    <p:animEffect transition="in" filter="wipe(up)">
                                      <p:cBhvr>
                                        <p:cTn id="47" dur="500"/>
                                        <p:tgtEl>
                                          <p:spTgt spid="18">
                                            <p:txEl>
                                              <p:pRg st="11" end="11"/>
                                            </p:txEl>
                                          </p:spTgt>
                                        </p:tgtEl>
                                      </p:cBhvr>
                                    </p:animEffect>
                                  </p:childTnLst>
                                </p:cTn>
                              </p:par>
                            </p:childTnLst>
                          </p:cTn>
                        </p:par>
                        <p:par>
                          <p:cTn id="48" fill="hold">
                            <p:stCondLst>
                              <p:cond delay="5500"/>
                            </p:stCondLst>
                            <p:childTnLst>
                              <p:par>
                                <p:cTn id="49" presetID="2" presetClass="exit" presetSubtype="8" repeatCount="indefinite" fill="hold" nodeType="afterEffect">
                                  <p:stCondLst>
                                    <p:cond delay="0"/>
                                  </p:stCondLst>
                                  <p:endCondLst>
                                    <p:cond evt="onNext" delay="0">
                                      <p:tgtEl>
                                        <p:sldTgt/>
                                      </p:tgtEl>
                                    </p:cond>
                                  </p:endCondLst>
                                  <p:childTnLst>
                                    <p:anim calcmode="lin" valueType="num">
                                      <p:cBhvr additive="base">
                                        <p:cTn id="50" dur="1000"/>
                                        <p:tgtEl>
                                          <p:spTgt spid="16"/>
                                        </p:tgtEl>
                                        <p:attrNameLst>
                                          <p:attrName>ppt_x</p:attrName>
                                        </p:attrNameLst>
                                      </p:cBhvr>
                                      <p:tavLst>
                                        <p:tav tm="0">
                                          <p:val>
                                            <p:strVal val="ppt_x"/>
                                          </p:val>
                                        </p:tav>
                                        <p:tav tm="100000">
                                          <p:val>
                                            <p:strVal val="0-ppt_w/2"/>
                                          </p:val>
                                        </p:tav>
                                      </p:tavLst>
                                    </p:anim>
                                    <p:anim calcmode="lin" valueType="num">
                                      <p:cBhvr additive="base">
                                        <p:cTn id="51" dur="1000"/>
                                        <p:tgtEl>
                                          <p:spTgt spid="16"/>
                                        </p:tgtEl>
                                        <p:attrNameLst>
                                          <p:attrName>ppt_y</p:attrName>
                                        </p:attrNameLst>
                                      </p:cBhvr>
                                      <p:tavLst>
                                        <p:tav tm="0">
                                          <p:val>
                                            <p:strVal val="ppt_y"/>
                                          </p:val>
                                        </p:tav>
                                        <p:tav tm="100000">
                                          <p:val>
                                            <p:strVal val="ppt_y"/>
                                          </p:val>
                                        </p:tav>
                                      </p:tavLst>
                                    </p:anim>
                                    <p:set>
                                      <p:cBhvr>
                                        <p:cTn id="5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990600" y="838200"/>
            <a:ext cx="6096000" cy="2246769"/>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Contoh</a:t>
            </a:r>
            <a:r>
              <a:rPr lang="en-US" sz="1400" dirty="0" smtClean="0">
                <a:latin typeface="Times New Roman" pitchFamily="18" charset="0"/>
                <a:cs typeface="Times New Roman" pitchFamily="18" charset="0"/>
              </a:rPr>
              <a:t>:</a:t>
            </a:r>
          </a:p>
          <a:p>
            <a:r>
              <a:rPr lang="id-ID" sz="1400" dirty="0" smtClean="0">
                <a:latin typeface="Times New Roman" pitchFamily="18" charset="0"/>
                <a:cs typeface="Times New Roman" pitchFamily="18" charset="0"/>
              </a:rPr>
              <a:t>Tentukan bayangan </a:t>
            </a:r>
            <a:r>
              <a:rPr lang="en-US" sz="1400" dirty="0" smtClean="0">
                <a:latin typeface="Times New Roman" pitchFamily="18" charset="0"/>
                <a:cs typeface="Times New Roman" pitchFamily="18" charset="0"/>
              </a:rPr>
              <a:t>4</a:t>
            </a:r>
            <a:r>
              <a:rPr lang="id-ID" sz="1400" dirty="0" smtClean="0">
                <a:latin typeface="Times New Roman" pitchFamily="18" charset="0"/>
                <a:cs typeface="Times New Roman" pitchFamily="18" charset="0"/>
              </a:rPr>
              <a:t> dan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oleh</a:t>
            </a:r>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f : x</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3</a:t>
            </a:r>
            <a:r>
              <a:rPr lang="id-ID" sz="1400" dirty="0" smtClean="0">
                <a:latin typeface="Times New Roman" pitchFamily="18" charset="0"/>
                <a:cs typeface="Times New Roman" pitchFamily="18" charset="0"/>
              </a:rPr>
              <a:t>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1 dengan x ϵ R!</a:t>
            </a:r>
            <a:br>
              <a:rPr lang="id-ID" sz="1400" dirty="0" smtClean="0">
                <a:latin typeface="Times New Roman" pitchFamily="18" charset="0"/>
                <a:cs typeface="Times New Roman" pitchFamily="18" charset="0"/>
              </a:rPr>
            </a:br>
            <a:r>
              <a:rPr lang="id-ID" sz="1400" dirty="0" smtClean="0">
                <a:latin typeface="Times New Roman" pitchFamily="18" charset="0"/>
                <a:cs typeface="Times New Roman" pitchFamily="18" charset="0"/>
              </a:rPr>
              <a:t>Jawab: </a:t>
            </a:r>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Bayangan x oleh fungsi f adalah f (x) =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1. </a:t>
            </a:r>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Untuk x = </a:t>
            </a:r>
            <a:r>
              <a:rPr lang="en-US" sz="1400" dirty="0" smtClean="0">
                <a:latin typeface="Times New Roman" pitchFamily="18" charset="0"/>
                <a:cs typeface="Times New Roman" pitchFamily="18" charset="0"/>
              </a:rPr>
              <a:t>4 </a:t>
            </a:r>
            <a:r>
              <a:rPr lang="id-ID" sz="1400" dirty="0" smtClean="0">
                <a:latin typeface="Times New Roman" pitchFamily="18" charset="0"/>
                <a:cs typeface="Times New Roman" pitchFamily="18" charset="0"/>
              </a:rPr>
              <a:t>=&gt; f (</a:t>
            </a:r>
            <a:r>
              <a:rPr lang="en-US" sz="1400" dirty="0" smtClean="0">
                <a:latin typeface="Times New Roman" pitchFamily="18" charset="0"/>
                <a:cs typeface="Times New Roman" pitchFamily="18" charset="0"/>
              </a:rPr>
              <a:t>4</a:t>
            </a:r>
            <a:r>
              <a:rPr lang="id-ID" sz="14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4</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1 = </a:t>
            </a:r>
            <a:r>
              <a:rPr lang="en-US" sz="1400" dirty="0" smtClean="0">
                <a:latin typeface="Times New Roman" pitchFamily="18" charset="0"/>
                <a:cs typeface="Times New Roman" pitchFamily="18" charset="0"/>
              </a:rPr>
              <a:t>48 -</a:t>
            </a:r>
            <a:r>
              <a:rPr lang="id-ID" sz="1400" dirty="0" smtClean="0">
                <a:latin typeface="Times New Roman" pitchFamily="18" charset="0"/>
                <a:cs typeface="Times New Roman" pitchFamily="18" charset="0"/>
              </a:rPr>
              <a:t> 1 = </a:t>
            </a:r>
            <a:r>
              <a:rPr lang="en-US" sz="1400" dirty="0" smtClean="0">
                <a:latin typeface="Times New Roman" pitchFamily="18" charset="0"/>
                <a:cs typeface="Times New Roman" pitchFamily="18" charset="0"/>
              </a:rPr>
              <a:t>47 </a:t>
            </a:r>
          </a:p>
          <a:p>
            <a:r>
              <a:rPr lang="id-ID" sz="1400" dirty="0" smtClean="0">
                <a:latin typeface="Times New Roman" pitchFamily="18" charset="0"/>
                <a:cs typeface="Times New Roman" pitchFamily="18" charset="0"/>
              </a:rPr>
              <a:t>Untuk x = -</a:t>
            </a:r>
            <a:r>
              <a:rPr lang="en-US" sz="1400" dirty="0" smtClean="0">
                <a:latin typeface="Times New Roman" pitchFamily="18" charset="0"/>
                <a:cs typeface="Times New Roman" pitchFamily="18" charset="0"/>
              </a:rPr>
              <a:t>1 </a:t>
            </a:r>
            <a:r>
              <a:rPr lang="id-ID" sz="1400" dirty="0" smtClean="0">
                <a:latin typeface="Times New Roman" pitchFamily="18" charset="0"/>
                <a:cs typeface="Times New Roman" pitchFamily="18" charset="0"/>
              </a:rPr>
              <a:t>=&gt; f </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1 = </a:t>
            </a:r>
            <a:r>
              <a:rPr lang="en-US" sz="1400" dirty="0" smtClean="0">
                <a:latin typeface="Times New Roman" pitchFamily="18" charset="0"/>
                <a:cs typeface="Times New Roman" pitchFamily="18" charset="0"/>
              </a:rPr>
              <a:t>3 -</a:t>
            </a:r>
            <a:r>
              <a:rPr lang="id-ID" sz="1400" dirty="0" smtClean="0">
                <a:latin typeface="Times New Roman" pitchFamily="18" charset="0"/>
                <a:cs typeface="Times New Roman" pitchFamily="18" charset="0"/>
              </a:rPr>
              <a:t> 1 = </a:t>
            </a:r>
            <a:r>
              <a:rPr lang="en-US" sz="1400" dirty="0" smtClean="0">
                <a:latin typeface="Times New Roman" pitchFamily="18" charset="0"/>
                <a:cs typeface="Times New Roman" pitchFamily="18" charset="0"/>
              </a:rPr>
              <a:t>2 </a:t>
            </a:r>
          </a:p>
          <a:p>
            <a:r>
              <a:rPr lang="id-ID" sz="1400" dirty="0" smtClean="0">
                <a:latin typeface="Times New Roman" pitchFamily="18" charset="0"/>
                <a:cs typeface="Times New Roman" pitchFamily="18" charset="0"/>
              </a:rPr>
              <a:t>Jadi, bayangan untuk fungsi f (x) = </a:t>
            </a:r>
            <a:r>
              <a:rPr lang="en-US" sz="1400" dirty="0" smtClean="0">
                <a:latin typeface="Times New Roman" pitchFamily="18" charset="0"/>
                <a:cs typeface="Times New Roman" pitchFamily="18" charset="0"/>
              </a:rPr>
              <a:t>3</a:t>
            </a:r>
            <a:r>
              <a:rPr lang="id-ID" sz="1400" dirty="0" smtClean="0">
                <a:latin typeface="Times New Roman" pitchFamily="18" charset="0"/>
                <a:cs typeface="Times New Roman" pitchFamily="18" charset="0"/>
              </a:rPr>
              <a:t>x</a:t>
            </a:r>
            <a:r>
              <a:rPr lang="id-ID" sz="1400" baseline="300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r>
              <a:rPr lang="id-ID" sz="1400" dirty="0" smtClean="0">
                <a:latin typeface="Times New Roman" pitchFamily="18" charset="0"/>
                <a:cs typeface="Times New Roman" pitchFamily="18" charset="0"/>
              </a:rPr>
              <a:t> 1 adalah </a:t>
            </a:r>
            <a:r>
              <a:rPr lang="en-US" sz="1400" dirty="0" smtClean="0">
                <a:latin typeface="Times New Roman" pitchFamily="18" charset="0"/>
                <a:cs typeface="Times New Roman" pitchFamily="18" charset="0"/>
              </a:rPr>
              <a:t>47</a:t>
            </a:r>
            <a:r>
              <a:rPr lang="id-ID" sz="1400" dirty="0" smtClean="0">
                <a:latin typeface="Times New Roman" pitchFamily="18" charset="0"/>
                <a:cs typeface="Times New Roman" pitchFamily="18" charset="0"/>
              </a:rPr>
              <a:t> dan </a:t>
            </a:r>
            <a:r>
              <a:rPr lang="en-US" sz="14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Bila hasilnya dinyatakan dalam pasangan berurutan, diperoleh relasi</a:t>
            </a:r>
            <a:endParaRPr lang="en-US"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R = {(</a:t>
            </a:r>
            <a:r>
              <a:rPr lang="en-US" sz="1400" dirty="0" smtClean="0">
                <a:latin typeface="Times New Roman" pitchFamily="18" charset="0"/>
                <a:cs typeface="Times New Roman" pitchFamily="18" charset="0"/>
              </a:rPr>
              <a:t>4</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47</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1</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2</a:t>
            </a:r>
            <a:r>
              <a:rPr lang="id-ID"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4"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5" name="Action Button: Back or Previous 4">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Action Button: Home 5">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8" name="Picture 7" descr="5.jpg"/>
          <p:cNvPicPr>
            <a:picLocks noChangeAspect="1"/>
          </p:cNvPicPr>
          <p:nvPr/>
        </p:nvPicPr>
        <p:blipFill>
          <a:blip r:embed="rId5"/>
          <a:stretch>
            <a:fillRect/>
          </a:stretch>
        </p:blipFill>
        <p:spPr>
          <a:xfrm>
            <a:off x="4781550" y="4267200"/>
            <a:ext cx="2152650" cy="1905000"/>
          </a:xfrm>
          <a:prstGeom prst="rect">
            <a:avLst/>
          </a:prstGeom>
        </p:spPr>
      </p:pic>
      <p:pic>
        <p:nvPicPr>
          <p:cNvPr id="9" name="Picture 8" descr="Gamabar Animasi Lucu 2.gif"/>
          <p:cNvPicPr>
            <a:picLocks noChangeAspect="1"/>
          </p:cNvPicPr>
          <p:nvPr/>
        </p:nvPicPr>
        <p:blipFill>
          <a:blip r:embed="rId6"/>
          <a:stretch>
            <a:fillRect/>
          </a:stretch>
        </p:blipFill>
        <p:spPr>
          <a:xfrm>
            <a:off x="990600" y="3352800"/>
            <a:ext cx="3581400" cy="2819400"/>
          </a:xfrm>
          <a:prstGeom prst="rect">
            <a:avLst/>
          </a:prstGeom>
        </p:spPr>
      </p:pic>
      <p:sp>
        <p:nvSpPr>
          <p:cNvPr id="10" name="Action Button: Forward or Next 9">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500"/>
                                        <p:tgtEl>
                                          <p:spTgt spid="3">
                                            <p:txEl>
                                              <p:pRg st="0" end="0"/>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Right)">
                                      <p:cBhvr>
                                        <p:cTn id="31" dur="500"/>
                                        <p:tgtEl>
                                          <p:spTgt spid="3">
                                            <p:txEl>
                                              <p:pRg st="5" end="5"/>
                                            </p:txEl>
                                          </p:spTgt>
                                        </p:tgtEl>
                                      </p:cBhvr>
                                    </p:animEffect>
                                  </p:childTnLst>
                                </p:cTn>
                              </p:par>
                            </p:childTnLst>
                          </p:cTn>
                        </p:par>
                        <p:par>
                          <p:cTn id="32" fill="hold">
                            <p:stCondLst>
                              <p:cond delay="3500"/>
                            </p:stCondLst>
                            <p:childTnLst>
                              <p:par>
                                <p:cTn id="33" presetID="18" presetClass="entr" presetSubtype="6"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Right)">
                                      <p:cBhvr>
                                        <p:cTn id="35" dur="500"/>
                                        <p:tgtEl>
                                          <p:spTgt spid="3">
                                            <p:txEl>
                                              <p:pRg st="6" end="6"/>
                                            </p:txEl>
                                          </p:spTgt>
                                        </p:tgtEl>
                                      </p:cBhvr>
                                    </p:animEffect>
                                  </p:childTnLst>
                                </p:cTn>
                              </p:par>
                            </p:childTnLst>
                          </p:cTn>
                        </p:par>
                        <p:par>
                          <p:cTn id="36" fill="hold">
                            <p:stCondLst>
                              <p:cond delay="4000"/>
                            </p:stCondLst>
                            <p:childTnLst>
                              <p:par>
                                <p:cTn id="37" presetID="18" presetClass="entr" presetSubtype="6"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trips(downRight)">
                                      <p:cBhvr>
                                        <p:cTn id="39" dur="500"/>
                                        <p:tgtEl>
                                          <p:spTgt spid="3">
                                            <p:txEl>
                                              <p:pRg st="7" end="7"/>
                                            </p:txEl>
                                          </p:spTgt>
                                        </p:tgtEl>
                                      </p:cBhvr>
                                    </p:animEffect>
                                  </p:childTnLst>
                                </p:cTn>
                              </p:par>
                            </p:childTnLst>
                          </p:cTn>
                        </p:par>
                        <p:par>
                          <p:cTn id="40" fill="hold">
                            <p:stCondLst>
                              <p:cond delay="4500"/>
                            </p:stCondLst>
                            <p:childTnLst>
                              <p:par>
                                <p:cTn id="41" presetID="18" presetClass="entr" presetSubtype="6"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trips(downRight)">
                                      <p:cBhvr>
                                        <p:cTn id="43" dur="500"/>
                                        <p:tgtEl>
                                          <p:spTgt spid="3">
                                            <p:txEl>
                                              <p:pRg st="8" end="8"/>
                                            </p:txEl>
                                          </p:spTgt>
                                        </p:tgtEl>
                                      </p:cBhvr>
                                    </p:animEffect>
                                  </p:childTnLst>
                                </p:cTn>
                              </p:par>
                            </p:childTnLst>
                          </p:cTn>
                        </p:par>
                        <p:par>
                          <p:cTn id="44" fill="hold">
                            <p:stCondLst>
                              <p:cond delay="5000"/>
                            </p:stCondLst>
                            <p:childTnLst>
                              <p:par>
                                <p:cTn id="45" presetID="17"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ppt_h/2"/>
                                          </p:val>
                                        </p:tav>
                                        <p:tav tm="100000">
                                          <p:val>
                                            <p:strVal val="#ppt_y"/>
                                          </p:val>
                                        </p:tav>
                                      </p:tavLst>
                                    </p:anim>
                                    <p:anim calcmode="lin" valueType="num">
                                      <p:cBhvr>
                                        <p:cTn id="49" dur="1000" fill="hold"/>
                                        <p:tgtEl>
                                          <p:spTgt spid="9"/>
                                        </p:tgtEl>
                                        <p:attrNameLst>
                                          <p:attrName>ppt_w</p:attrName>
                                        </p:attrNameLst>
                                      </p:cBhvr>
                                      <p:tavLst>
                                        <p:tav tm="0">
                                          <p:val>
                                            <p:strVal val="#ppt_w"/>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y.jpeg"/>
          <p:cNvPicPr>
            <a:picLocks noChangeAspect="1"/>
          </p:cNvPicPr>
          <p:nvPr/>
        </p:nvPicPr>
        <p:blipFill>
          <a:blip r:embed="rId3"/>
          <a:stretch>
            <a:fillRect/>
          </a:stretch>
        </p:blipFill>
        <p:spPr>
          <a:xfrm>
            <a:off x="0" y="0"/>
            <a:ext cx="8153400"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4" name="TextBox 3"/>
          <p:cNvSpPr txBox="1"/>
          <p:nvPr/>
        </p:nvSpPr>
        <p:spPr>
          <a:xfrm>
            <a:off x="990600" y="838200"/>
            <a:ext cx="6096000" cy="5047536"/>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3. </a:t>
            </a:r>
            <a:r>
              <a:rPr lang="en-US" sz="1400" b="1" dirty="0" err="1" smtClean="0">
                <a:latin typeface="Times New Roman" pitchFamily="18" charset="0"/>
                <a:cs typeface="Times New Roman" pitchFamily="18" charset="0"/>
              </a:rPr>
              <a:t>Sifat-Sifat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Fungsi</a:t>
            </a:r>
            <a:endParaRPr lang="id-ID" sz="1400" b="1" dirty="0" smtClean="0">
              <a:latin typeface="Times New Roman" pitchFamily="18" charset="0"/>
              <a:cs typeface="Times New Roman" pitchFamily="18" charset="0"/>
            </a:endParaRPr>
          </a:p>
          <a:p>
            <a:endParaRPr lang="id-ID" sz="1400" b="1"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Sifat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khusus</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adalah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sebagai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berikut</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pPr lvl="0"/>
            <a:r>
              <a:rPr lang="id-ID" sz="1400" dirty="0" smtClean="0">
                <a:latin typeface="Times New Roman" pitchFamily="18" charset="0"/>
                <a:cs typeface="Times New Roman" pitchFamily="18" charset="0"/>
              </a:rPr>
              <a:t>a.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injektif</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Ditentukan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f : C</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D, </a:t>
            </a:r>
            <a:r>
              <a:rPr lang="en-US" sz="1400" dirty="0" err="1" smtClean="0">
                <a:latin typeface="Times New Roman" pitchFamily="18" charset="0"/>
                <a:cs typeface="Times New Roman" pitchFamily="18" charset="0"/>
              </a:rPr>
              <a:t>dari</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diagram </a:t>
            </a:r>
            <a:r>
              <a:rPr lang="en-US" sz="1400" dirty="0" err="1" smtClean="0">
                <a:latin typeface="Times New Roman" pitchFamily="18" charset="0"/>
                <a:cs typeface="Times New Roman" pitchFamily="18" charset="0"/>
              </a:rPr>
              <a:t>dapat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terlihat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bahwa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C </a:t>
            </a:r>
            <a:r>
              <a:rPr lang="en-US" sz="1400" dirty="0" err="1" smtClean="0">
                <a:latin typeface="Times New Roman" pitchFamily="18" charset="0"/>
                <a:cs typeface="Times New Roman" pitchFamily="18" charset="0"/>
              </a:rPr>
              <a:t>dipasangkan</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tepat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dengan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himpunan</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seperti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disebut</a:t>
            </a:r>
            <a:r>
              <a:rPr lang="en-US" sz="1400" dirty="0" smtClean="0">
                <a:latin typeface="Times New Roman" pitchFamily="18" charset="0"/>
                <a:cs typeface="Times New Roman" pitchFamily="18" charset="0"/>
              </a:rPr>
              <a:t> </a:t>
            </a:r>
          </a:p>
          <a:p>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D</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r>
              <a:rPr lang="id-ID" sz="1400" dirty="0" smtClean="0">
                <a:latin typeface="Times New Roman" pitchFamily="18" charset="0"/>
                <a:cs typeface="Times New Roman" pitchFamily="18" charset="0"/>
              </a:rPr>
              <a:t>Jadi, dapat didefinisikan bahwa:</a:t>
            </a:r>
          </a:p>
          <a:p>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f : C </a:t>
            </a:r>
            <a:r>
              <a:rPr lang="id-ID"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D </a:t>
            </a:r>
            <a:r>
              <a:rPr lang="en-US" sz="1400" dirty="0" err="1" smtClean="0">
                <a:latin typeface="Times New Roman" pitchFamily="18" charset="0"/>
                <a:cs typeface="Times New Roman" pitchFamily="18" charset="0"/>
              </a:rPr>
              <a:t>merupakan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fungsi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satu-satu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injektif</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Jika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setiap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anggota</a:t>
            </a:r>
            <a:r>
              <a:rPr lang="en-US" sz="1400" dirty="0" smtClean="0">
                <a:latin typeface="Times New Roman" pitchFamily="18" charset="0"/>
                <a:cs typeface="Times New Roman" pitchFamily="18" charset="0"/>
              </a:rPr>
              <a:t> yang </a:t>
            </a:r>
            <a:r>
              <a:rPr lang="en-US" sz="1400" dirty="0" err="1" smtClean="0">
                <a:latin typeface="Times New Roman" pitchFamily="18" charset="0"/>
                <a:cs typeface="Times New Roman" pitchFamily="18" charset="0"/>
              </a:rPr>
              <a:t>berbeda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C </a:t>
            </a:r>
            <a:r>
              <a:rPr lang="en-US" sz="1400" dirty="0" err="1" smtClean="0">
                <a:latin typeface="Times New Roman" pitchFamily="18" charset="0"/>
                <a:cs typeface="Times New Roman" pitchFamily="18" charset="0"/>
              </a:rPr>
              <a:t>memiliki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pasangan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a:t>
            </a:r>
            <a:r>
              <a:rPr lang="en-US" sz="1400" dirty="0" smtClean="0">
                <a:latin typeface="Times New Roman" pitchFamily="18" charset="0"/>
                <a:cs typeface="Times New Roman" pitchFamily="18" charset="0"/>
              </a:rPr>
              <a:t> D yang </a:t>
            </a:r>
            <a:r>
              <a:rPr lang="en-US" sz="1400" dirty="0" err="1" smtClean="0">
                <a:latin typeface="Times New Roman" pitchFamily="18" charset="0"/>
                <a:cs typeface="Times New Roman" pitchFamily="18" charset="0"/>
              </a:rPr>
              <a:t>berbeda</a:t>
            </a:r>
            <a:r>
              <a:rPr lang="en-US" sz="1400" dirty="0" smtClean="0">
                <a:latin typeface="Times New Roman" pitchFamily="18" charset="0"/>
                <a:cs typeface="Times New Roman" pitchFamily="18" charset="0"/>
              </a:rPr>
              <a:t>.</a:t>
            </a:r>
            <a:endParaRPr lang="id-ID" sz="1400" dirty="0" smtClean="0">
              <a:latin typeface="Times New Roman" pitchFamily="18" charset="0"/>
              <a:cs typeface="Times New Roman" pitchFamily="18" charset="0"/>
            </a:endParaRPr>
          </a:p>
          <a:p>
            <a:endParaRPr lang="id-ID" sz="1400" dirty="0" smtClean="0">
              <a:latin typeface="Times New Roman" pitchFamily="18" charset="0"/>
              <a:cs typeface="Times New Roman" pitchFamily="18" charset="0"/>
            </a:endParaRPr>
          </a:p>
          <a:p>
            <a:pPr algn="just"/>
            <a:r>
              <a:rPr lang="id-ID" sz="1400" dirty="0" smtClean="0">
                <a:latin typeface="Times New Roman" pitchFamily="18" charset="0"/>
                <a:cs typeface="Times New Roman" pitchFamily="18" charset="0"/>
              </a:rPr>
              <a:t>Contoh lain yang dapat membantu pemahaman Anda tentang fungsi satu-satu adalah setiap </a:t>
            </a:r>
            <a:r>
              <a:rPr lang="en-US" sz="1400" dirty="0" err="1" smtClean="0">
                <a:latin typeface="Times New Roman" pitchFamily="18" charset="0"/>
                <a:cs typeface="Times New Roman" pitchFamily="18" charset="0"/>
              </a:rPr>
              <a:t>provinsi</a:t>
            </a:r>
            <a:r>
              <a:rPr lang="id-ID" sz="1400" dirty="0" smtClean="0">
                <a:latin typeface="Times New Roman" pitchFamily="18" charset="0"/>
                <a:cs typeface="Times New Roman" pitchFamily="18" charset="0"/>
              </a:rPr>
              <a:t> dengan </a:t>
            </a:r>
            <a:r>
              <a:rPr lang="en-US" sz="1400" dirty="0" err="1" smtClean="0">
                <a:latin typeface="Times New Roman" pitchFamily="18" charset="0"/>
                <a:cs typeface="Times New Roman" pitchFamily="18" charset="0"/>
              </a:rPr>
              <a:t>ibukota</a:t>
            </a:r>
            <a:r>
              <a:rPr lang="id-ID" sz="1400" dirty="0" smtClean="0">
                <a:latin typeface="Times New Roman" pitchFamily="18" charset="0"/>
                <a:cs typeface="Times New Roman" pitchFamily="18" charset="0"/>
              </a:rPr>
              <a:t>nya. Setiap </a:t>
            </a:r>
            <a:r>
              <a:rPr lang="en-US" sz="1400" dirty="0" err="1" smtClean="0">
                <a:latin typeface="Times New Roman" pitchFamily="18" charset="0"/>
                <a:cs typeface="Times New Roman" pitchFamily="18" charset="0"/>
              </a:rPr>
              <a:t>provinsi</a:t>
            </a:r>
            <a:r>
              <a:rPr lang="id-ID" sz="1400" dirty="0" smtClean="0">
                <a:latin typeface="Times New Roman" pitchFamily="18" charset="0"/>
                <a:cs typeface="Times New Roman" pitchFamily="18" charset="0"/>
              </a:rPr>
              <a:t> mempunyai </a:t>
            </a:r>
            <a:r>
              <a:rPr lang="en-US" sz="1400" dirty="0" err="1" smtClean="0">
                <a:latin typeface="Times New Roman" pitchFamily="18" charset="0"/>
                <a:cs typeface="Times New Roman" pitchFamily="18" charset="0"/>
              </a:rPr>
              <a:t>ibukota</a:t>
            </a:r>
            <a:r>
              <a:rPr lang="id-ID" sz="1400" dirty="0" smtClean="0">
                <a:latin typeface="Times New Roman" pitchFamily="18" charset="0"/>
                <a:cs typeface="Times New Roman" pitchFamily="18" charset="0"/>
              </a:rPr>
              <a:t>nya masing-masing. Apakah ada satu </a:t>
            </a:r>
            <a:r>
              <a:rPr lang="en-US" sz="1400" dirty="0" err="1" smtClean="0">
                <a:latin typeface="Times New Roman" pitchFamily="18" charset="0"/>
                <a:cs typeface="Times New Roman" pitchFamily="18" charset="0"/>
              </a:rPr>
              <a:t>ibukota</a:t>
            </a:r>
            <a:r>
              <a:rPr lang="id-ID" sz="1400" dirty="0" smtClean="0">
                <a:latin typeface="Times New Roman" pitchFamily="18" charset="0"/>
                <a:cs typeface="Times New Roman" pitchFamily="18" charset="0"/>
              </a:rPr>
              <a:t> yang digunakan oleh dua </a:t>
            </a:r>
            <a:r>
              <a:rPr lang="en-US" sz="1400" dirty="0" err="1" smtClean="0">
                <a:latin typeface="Times New Roman" pitchFamily="18" charset="0"/>
                <a:cs typeface="Times New Roman" pitchFamily="18" charset="0"/>
              </a:rPr>
              <a:t>provinsi</a:t>
            </a:r>
            <a:r>
              <a:rPr lang="id-ID" sz="1400" dirty="0" smtClean="0">
                <a:latin typeface="Times New Roman" pitchFamily="18" charset="0"/>
                <a:cs typeface="Times New Roman" pitchFamily="18" charset="0"/>
              </a:rPr>
              <a:t>? Tentunya tidak, </a:t>
            </a:r>
            <a:r>
              <a:rPr lang="en-US" sz="1400" dirty="0" err="1" smtClean="0">
                <a:latin typeface="Times New Roman" pitchFamily="18" charset="0"/>
                <a:cs typeface="Times New Roman" pitchFamily="18" charset="0"/>
              </a:rPr>
              <a:t>provinsi</a:t>
            </a:r>
            <a:r>
              <a:rPr lang="en-US" sz="1400" dirty="0" smtClean="0">
                <a:latin typeface="Times New Roman" pitchFamily="18" charset="0"/>
                <a:cs typeface="Times New Roman" pitchFamily="18" charset="0"/>
              </a:rPr>
              <a:t> </a:t>
            </a:r>
            <a:r>
              <a:rPr lang="id-ID" sz="1400" dirty="0" smtClean="0">
                <a:latin typeface="Times New Roman" pitchFamily="18" charset="0"/>
                <a:cs typeface="Times New Roman" pitchFamily="18" charset="0"/>
              </a:rPr>
              <a:t>yang berbeda mempunyai </a:t>
            </a:r>
            <a:r>
              <a:rPr lang="en-US" sz="1400" dirty="0" err="1" smtClean="0">
                <a:latin typeface="Times New Roman" pitchFamily="18" charset="0"/>
                <a:cs typeface="Times New Roman" pitchFamily="18" charset="0"/>
              </a:rPr>
              <a:t>ibukota</a:t>
            </a:r>
            <a:r>
              <a:rPr lang="id-ID" sz="1400" dirty="0" smtClean="0">
                <a:latin typeface="Times New Roman" pitchFamily="18" charset="0"/>
                <a:cs typeface="Times New Roman" pitchFamily="18" charset="0"/>
              </a:rPr>
              <a:t> yang berbeda pula. Dengan demikian, fungsi f yang memetakan setiap </a:t>
            </a:r>
            <a:r>
              <a:rPr lang="en-US" sz="1400" dirty="0" err="1" smtClean="0">
                <a:latin typeface="Times New Roman" pitchFamily="18" charset="0"/>
                <a:cs typeface="Times New Roman" pitchFamily="18" charset="0"/>
              </a:rPr>
              <a:t>provinsi</a:t>
            </a:r>
            <a:r>
              <a:rPr lang="id-ID" sz="1400" dirty="0" smtClean="0">
                <a:latin typeface="Times New Roman" pitchFamily="18" charset="0"/>
                <a:cs typeface="Times New Roman" pitchFamily="18" charset="0"/>
              </a:rPr>
              <a:t> dengan </a:t>
            </a:r>
            <a:r>
              <a:rPr lang="en-US" sz="1400" dirty="0" err="1" smtClean="0">
                <a:latin typeface="Times New Roman" pitchFamily="18" charset="0"/>
                <a:cs typeface="Times New Roman" pitchFamily="18" charset="0"/>
              </a:rPr>
              <a:t>ibukota</a:t>
            </a:r>
            <a:r>
              <a:rPr lang="id-ID" sz="1400" dirty="0" smtClean="0">
                <a:latin typeface="Times New Roman" pitchFamily="18" charset="0"/>
                <a:cs typeface="Times New Roman" pitchFamily="18" charset="0"/>
              </a:rPr>
              <a:t>nya merupakan fungsi satu-satu.</a:t>
            </a:r>
            <a:r>
              <a:rPr lang="en-US" sz="1400" dirty="0" smtClean="0">
                <a:latin typeface="Times New Roman" pitchFamily="18" charset="0"/>
                <a:cs typeface="Times New Roman" pitchFamily="18" charset="0"/>
              </a:rPr>
              <a:t> </a:t>
            </a:r>
            <a:endParaRPr lang="id-ID" sz="1400" dirty="0">
              <a:latin typeface="Times New Roman" pitchFamily="18" charset="0"/>
              <a:cs typeface="Times New Roman" pitchFamily="18" charset="0"/>
            </a:endParaRPr>
          </a:p>
        </p:txBody>
      </p:sp>
      <p:sp>
        <p:nvSpPr>
          <p:cNvPr id="5" name="Content Placeholder 2"/>
          <p:cNvSpPr txBox="1">
            <a:spLocks/>
          </p:cNvSpPr>
          <p:nvPr/>
        </p:nvSpPr>
        <p:spPr>
          <a:xfrm>
            <a:off x="-76200" y="0"/>
            <a:ext cx="8229600" cy="685800"/>
          </a:xfrm>
          <a:prstGeom prst="horizontalScroll">
            <a:avLst/>
          </a:prstGeom>
          <a:ln w="11430" cap="flat" cmpd="sng" algn="ctr">
            <a:solidFill>
              <a:srgbClr val="FF0000"/>
            </a:solidFill>
            <a:prstDash val="solid"/>
          </a:ln>
        </p:spPr>
        <p:style>
          <a:lnRef idx="1">
            <a:schemeClr val="accent2"/>
          </a:lnRef>
          <a:fillRef idx="2">
            <a:schemeClr val="accent2"/>
          </a:fillRef>
          <a:effectRef idx="1">
            <a:schemeClr val="accent2"/>
          </a:effectRef>
          <a:fontRef idx="minor">
            <a:schemeClr val="dk1"/>
          </a:fontRef>
        </p:style>
        <p:txBody>
          <a:bodyPr>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2400" b="0" i="0" u="none" strike="noStrike" kern="1200" cap="none" spc="0" normalizeH="0" baseline="0" noProof="0" smtClean="0">
                <a:ln>
                  <a:noFill/>
                </a:ln>
                <a:solidFill>
                  <a:schemeClr val="tx1"/>
                </a:solidFill>
                <a:effectLst/>
                <a:uLnTx/>
                <a:uFillTx/>
                <a:latin typeface="Britannic Bold" pitchFamily="34" charset="0"/>
                <a:ea typeface="+mn-ea"/>
                <a:cs typeface="+mn-cs"/>
              </a:rPr>
              <a:t>Fungsi</a:t>
            </a:r>
            <a:endParaRPr kumimoji="0" lang="en-US" sz="2400" b="0" i="0" u="none" strike="noStrike" kern="1200" cap="none" spc="0" normalizeH="0" baseline="0" noProof="0" dirty="0">
              <a:ln>
                <a:noFill/>
              </a:ln>
              <a:solidFill>
                <a:schemeClr val="tx1"/>
              </a:solidFill>
              <a:effectLst/>
              <a:uLnTx/>
              <a:uFillTx/>
              <a:latin typeface="Britannic Bold" pitchFamily="34" charset="0"/>
              <a:ea typeface="+mn-ea"/>
              <a:cs typeface="+mn-cs"/>
            </a:endParaRPr>
          </a:p>
        </p:txBody>
      </p:sp>
      <p:sp>
        <p:nvSpPr>
          <p:cNvPr id="6" name="Action Button: Back or Previous 5">
            <a:hlinkClick r:id="" action="ppaction://hlinkshowjump?jump=previousslide" highlightClick="1"/>
          </p:cNvPr>
          <p:cNvSpPr/>
          <p:nvPr/>
        </p:nvSpPr>
        <p:spPr>
          <a:xfrm rot="16200000">
            <a:off x="8458200" y="6248400"/>
            <a:ext cx="381000" cy="685800"/>
          </a:xfrm>
          <a:prstGeom prst="actionButtonBackPrevious">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Action Button: Home 6">
            <a:hlinkClick r:id="rId4" action="ppaction://hlinksldjump" highlightClick="1"/>
          </p:cNvPr>
          <p:cNvSpPr/>
          <p:nvPr/>
        </p:nvSpPr>
        <p:spPr>
          <a:xfrm>
            <a:off x="8305800" y="5791200"/>
            <a:ext cx="685800" cy="457200"/>
          </a:xfrm>
          <a:prstGeom prst="actionButtonHome">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rot="16200000">
            <a:off x="8420100" y="5067300"/>
            <a:ext cx="457200" cy="685800"/>
          </a:xfrm>
          <a:prstGeom prst="actionButtonForwardNex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Flowchart: Connector 20"/>
          <p:cNvSpPr/>
          <p:nvPr/>
        </p:nvSpPr>
        <p:spPr>
          <a:xfrm>
            <a:off x="1219200" y="1905000"/>
            <a:ext cx="685800" cy="11430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1</a:t>
            </a:r>
          </a:p>
          <a:p>
            <a:pPr algn="ctr">
              <a:lnSpc>
                <a:spcPct val="150000"/>
              </a:lnSpc>
            </a:pPr>
            <a:r>
              <a:rPr lang="id-ID" sz="1000" dirty="0" smtClean="0">
                <a:solidFill>
                  <a:schemeClr val="tx1"/>
                </a:solidFill>
                <a:latin typeface="Times New Roman" pitchFamily="18" charset="0"/>
                <a:cs typeface="Times New Roman" pitchFamily="18" charset="0"/>
              </a:rPr>
              <a:t>2</a:t>
            </a:r>
          </a:p>
          <a:p>
            <a:pPr algn="ctr">
              <a:lnSpc>
                <a:spcPct val="150000"/>
              </a:lnSpc>
            </a:pPr>
            <a:r>
              <a:rPr lang="id-ID" sz="1000" dirty="0" smtClean="0">
                <a:solidFill>
                  <a:schemeClr val="tx1"/>
                </a:solidFill>
                <a:latin typeface="Times New Roman" pitchFamily="18" charset="0"/>
                <a:cs typeface="Times New Roman" pitchFamily="18" charset="0"/>
              </a:rPr>
              <a:t>3</a:t>
            </a:r>
          </a:p>
          <a:p>
            <a:pPr algn="ctr">
              <a:lnSpc>
                <a:spcPct val="150000"/>
              </a:lnSpc>
            </a:pPr>
            <a:r>
              <a:rPr lang="id-ID" sz="1000" dirty="0" smtClean="0">
                <a:solidFill>
                  <a:schemeClr val="tx1"/>
                </a:solidFill>
                <a:latin typeface="Times New Roman" pitchFamily="18" charset="0"/>
                <a:cs typeface="Times New Roman" pitchFamily="18" charset="0"/>
              </a:rPr>
              <a:t>4</a:t>
            </a:r>
          </a:p>
        </p:txBody>
      </p:sp>
      <p:sp>
        <p:nvSpPr>
          <p:cNvPr id="22" name="Flowchart: Connector 21"/>
          <p:cNvSpPr/>
          <p:nvPr/>
        </p:nvSpPr>
        <p:spPr>
          <a:xfrm>
            <a:off x="2133600" y="1828800"/>
            <a:ext cx="685800" cy="1295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1000" dirty="0" smtClean="0">
                <a:solidFill>
                  <a:schemeClr val="tx1"/>
                </a:solidFill>
                <a:latin typeface="Times New Roman" pitchFamily="18" charset="0"/>
                <a:cs typeface="Times New Roman" pitchFamily="18" charset="0"/>
              </a:rPr>
              <a:t>A</a:t>
            </a:r>
          </a:p>
          <a:p>
            <a:pPr algn="ctr">
              <a:lnSpc>
                <a:spcPct val="150000"/>
              </a:lnSpc>
            </a:pPr>
            <a:r>
              <a:rPr lang="id-ID" sz="1000" dirty="0" smtClean="0">
                <a:solidFill>
                  <a:schemeClr val="tx1"/>
                </a:solidFill>
                <a:latin typeface="Times New Roman" pitchFamily="18" charset="0"/>
                <a:cs typeface="Times New Roman" pitchFamily="18" charset="0"/>
              </a:rPr>
              <a:t>B</a:t>
            </a:r>
          </a:p>
          <a:p>
            <a:pPr algn="ctr">
              <a:lnSpc>
                <a:spcPct val="150000"/>
              </a:lnSpc>
            </a:pPr>
            <a:r>
              <a:rPr lang="id-ID" sz="1000" dirty="0" smtClean="0">
                <a:solidFill>
                  <a:schemeClr val="tx1"/>
                </a:solidFill>
                <a:latin typeface="Times New Roman" pitchFamily="18" charset="0"/>
                <a:cs typeface="Times New Roman" pitchFamily="18" charset="0"/>
              </a:rPr>
              <a:t>C</a:t>
            </a:r>
          </a:p>
          <a:p>
            <a:pPr algn="ctr">
              <a:lnSpc>
                <a:spcPct val="150000"/>
              </a:lnSpc>
            </a:pPr>
            <a:r>
              <a:rPr lang="id-ID" sz="1000" dirty="0" smtClean="0">
                <a:solidFill>
                  <a:schemeClr val="tx1"/>
                </a:solidFill>
                <a:latin typeface="Times New Roman" pitchFamily="18" charset="0"/>
                <a:cs typeface="Times New Roman" pitchFamily="18" charset="0"/>
              </a:rPr>
              <a:t>D</a:t>
            </a:r>
          </a:p>
          <a:p>
            <a:pPr algn="ctr">
              <a:lnSpc>
                <a:spcPct val="150000"/>
              </a:lnSpc>
            </a:pPr>
            <a:r>
              <a:rPr lang="id-ID" sz="1000" dirty="0" smtClean="0">
                <a:solidFill>
                  <a:schemeClr val="tx1"/>
                </a:solidFill>
                <a:latin typeface="Times New Roman" pitchFamily="18" charset="0"/>
                <a:cs typeface="Times New Roman" pitchFamily="18" charset="0"/>
              </a:rPr>
              <a:t>E</a:t>
            </a:r>
          </a:p>
          <a:p>
            <a:pPr algn="ctr">
              <a:lnSpc>
                <a:spcPct val="150000"/>
              </a:lnSpc>
            </a:pPr>
            <a:endParaRPr lang="id-ID" sz="1000" dirty="0" smtClean="0">
              <a:solidFill>
                <a:schemeClr val="tx1"/>
              </a:solidFill>
              <a:latin typeface="Times New Roman" pitchFamily="18" charset="0"/>
              <a:cs typeface="Times New Roman" pitchFamily="18" charset="0"/>
            </a:endParaRPr>
          </a:p>
        </p:txBody>
      </p:sp>
      <p:cxnSp>
        <p:nvCxnSpPr>
          <p:cNvPr id="23" name="Straight Arrow Connector 22"/>
          <p:cNvCxnSpPr/>
          <p:nvPr/>
        </p:nvCxnSpPr>
        <p:spPr>
          <a:xfrm flipV="1">
            <a:off x="1676400" y="1905000"/>
            <a:ext cx="7239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676400" y="21336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676400" y="23622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76400" y="2819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3"/>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rigin">
      <a:dk1>
        <a:sysClr val="windowText" lastClr="7F7F7F"/>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1841</TotalTime>
  <Words>3960</Words>
  <Application>Microsoft Office PowerPoint</Application>
  <PresentationFormat>On-screen Show (4:3)</PresentationFormat>
  <Paragraphs>1174</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c4</dc:creator>
  <cp:lastModifiedBy>AOD270</cp:lastModifiedBy>
  <cp:revision>171</cp:revision>
  <dcterms:created xsi:type="dcterms:W3CDTF">2012-12-20T22:54:44Z</dcterms:created>
  <dcterms:modified xsi:type="dcterms:W3CDTF">2012-12-27T04:45:38Z</dcterms:modified>
</cp:coreProperties>
</file>